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9144000" cy="5143500" type="screen16x9"/>
  <p:notesSz cx="6858000" cy="9144000"/>
  <p:embeddedFontLst>
    <p:embeddedFont>
      <p:font typeface="Comic Sans MS" panose="030F0902030302020204" pitchFamily="66" charset="0"/>
      <p:regular r:id="rId17"/>
    </p:embeddedFont>
    <p:embeddedFont>
      <p:font typeface="Lato" panose="020F0502020204030203" pitchFamily="34" charset="0"/>
      <p:regular r:id="rId18"/>
      <p:bold r:id="rId19"/>
      <p:italic r:id="rId20"/>
      <p:boldItalic r:id="rId21"/>
    </p:embeddedFont>
    <p:embeddedFont>
      <p:font typeface="Trebuchet MS" panose="020B0703020202090204" pitchFamily="34" charset="0"/>
      <p:regular r:id="rId22"/>
      <p:bold r:id="rId23"/>
      <p: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87"/>
    <p:restoredTop sz="94714"/>
  </p:normalViewPr>
  <p:slideViewPr>
    <p:cSldViewPr snapToGrid="0">
      <p:cViewPr varScale="1">
        <p:scale>
          <a:sx n="178" d="100"/>
          <a:sy n="178" d="100"/>
        </p:scale>
        <p:origin x="712" y="16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txBody>
          <a:bodyPr/>
          <a:lstStyle/>
          <a:p>
            <a:endParaRPr lang="en-US"/>
          </a:p>
        </p:txBody>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Hello everyone, today we are presenting our project: visualizing open data, public perceptions on privacy</a:t>
            </a:r>
            <a:endParaRPr sz="20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262ca1ab78b_1_11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43" name="Google Shape;143;g262ca1ab78b_1_1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2a1de52b31d_2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54" name="Google Shape;154;g2a1de52b31d_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62c7d6084d_0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69" name="Google Shape;169;g262c7d6084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62c7d6084d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83" name="Google Shape;183;g262c7d6084d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262c7d6084d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90" name="Google Shape;190;g262c7d6084d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62ca1ab78b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58" name="Google Shape;58;g262ca1ab78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What exactly is open data? </a:t>
            </a:r>
            <a:endParaRPr sz="2000"/>
          </a:p>
          <a:p>
            <a:pPr marL="0" lvl="0" indent="0" algn="l" rtl="0">
              <a:spcBef>
                <a:spcPts val="0"/>
              </a:spcBef>
              <a:spcAft>
                <a:spcPts val="0"/>
              </a:spcAft>
              <a:buNone/>
            </a:pPr>
            <a:r>
              <a:rPr lang="en" sz="2000"/>
              <a:t>There are various definitions of Open Data out there. </a:t>
            </a:r>
            <a:endParaRPr sz="2000"/>
          </a:p>
          <a:p>
            <a:pPr marL="0" lvl="0" indent="0" algn="l" rtl="0">
              <a:spcBef>
                <a:spcPts val="0"/>
              </a:spcBef>
              <a:spcAft>
                <a:spcPts val="0"/>
              </a:spcAft>
              <a:buNone/>
            </a:pPr>
            <a:endParaRPr sz="2000"/>
          </a:p>
          <a:p>
            <a:pPr marL="0" lvl="0" indent="0" algn="l" rtl="0">
              <a:spcBef>
                <a:spcPts val="0"/>
              </a:spcBef>
              <a:spcAft>
                <a:spcPts val="0"/>
              </a:spcAft>
              <a:buNone/>
            </a:pPr>
            <a:r>
              <a:rPr lang="en" sz="2000"/>
              <a:t>For our purposes, we're going to use this one: 'Open Data refers to data that are made freely available by government bodies or local collectivities.' </a:t>
            </a:r>
            <a:endParaRPr sz="2000"/>
          </a:p>
          <a:p>
            <a:pPr marL="0" lvl="0" indent="0" algn="l" rtl="0">
              <a:spcBef>
                <a:spcPts val="0"/>
              </a:spcBef>
              <a:spcAft>
                <a:spcPts val="0"/>
              </a:spcAft>
              <a:buNone/>
            </a:pPr>
            <a:endParaRPr sz="2000"/>
          </a:p>
          <a:p>
            <a:pPr marL="0" lvl="0" indent="0" algn="l" rtl="0">
              <a:spcBef>
                <a:spcPts val="0"/>
              </a:spcBef>
              <a:spcAft>
                <a:spcPts val="0"/>
              </a:spcAft>
              <a:buNone/>
            </a:pPr>
            <a:r>
              <a:rPr lang="en" sz="2000"/>
              <a:t>Open data can come in different forms and in many categories, and is often considered to have many positive implications.</a:t>
            </a:r>
            <a:endParaRPr sz="2000"/>
          </a:p>
          <a:p>
            <a:pPr marL="0" lvl="0" indent="0" algn="l" rtl="0">
              <a:spcBef>
                <a:spcPts val="0"/>
              </a:spcBef>
              <a:spcAft>
                <a:spcPts val="0"/>
              </a:spcAft>
              <a:buNone/>
            </a:pPr>
            <a:endParaRPr sz="2000"/>
          </a:p>
          <a:p>
            <a:pPr marL="0" lvl="0" indent="0" algn="l" rtl="0">
              <a:spcBef>
                <a:spcPts val="0"/>
              </a:spcBef>
              <a:spcAft>
                <a:spcPts val="0"/>
              </a:spcAft>
              <a:buNone/>
            </a:pPr>
            <a:r>
              <a:rPr lang="en" sz="2000">
                <a:solidFill>
                  <a:schemeClr val="dk1"/>
                </a:solidFill>
              </a:rPr>
              <a:t>【click】</a:t>
            </a:r>
            <a:r>
              <a:rPr lang="en" sz="2000"/>
              <a:t> Here, our focus is on open data that is related to individuals or communities—data that raises important questions about privacy</a:t>
            </a:r>
            <a:endParaRPr sz="200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262c7d6084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68" name="Google Shape;68;g262c7d6084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Visualization serves as a powerful tool to enhance comprehension and simplify access to information, This are many examples such as the renowned map depicting Napoleon's Invasion of Russia, informative COVID dashboards, and illustrative representations of the circulatory system that are made here at the University of Utah. Now let’s look at a video of How visualization can be a “threat” for privacy</a:t>
            </a:r>
            <a:endParaRPr sz="20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2a1de52b31d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77" name="Google Shape;77;g2a1de52b31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【click】</a:t>
            </a:r>
            <a:endParaRPr sz="2000"/>
          </a:p>
          <a:p>
            <a:pPr marL="0" lvl="0" indent="0" algn="l" rtl="0">
              <a:spcBef>
                <a:spcPts val="0"/>
              </a:spcBef>
              <a:spcAft>
                <a:spcPts val="0"/>
              </a:spcAft>
              <a:buNone/>
            </a:pPr>
            <a:r>
              <a:rPr lang="en" sz="2000"/>
              <a:t>After watching this video, we can't help but wonder: the data are disclosed based on a law of freedom of information, but why are people dissatisfied with the revelation of this map? </a:t>
            </a:r>
            <a:endParaRPr sz="2000"/>
          </a:p>
          <a:p>
            <a:pPr marL="0" lvl="0" indent="0" algn="l" rtl="0">
              <a:spcBef>
                <a:spcPts val="0"/>
              </a:spcBef>
              <a:spcAft>
                <a:spcPts val="0"/>
              </a:spcAft>
              <a:buNone/>
            </a:pPr>
            <a:endParaRPr sz="2000"/>
          </a:p>
          <a:p>
            <a:pPr marL="0" lvl="0" indent="0" algn="l" rtl="0">
              <a:spcBef>
                <a:spcPts val="0"/>
              </a:spcBef>
              <a:spcAft>
                <a:spcPts val="0"/>
              </a:spcAft>
              <a:buNone/>
            </a:pPr>
            <a:r>
              <a:rPr lang="en" sz="2000"/>
              <a:t>If these data were presented in a Tableau spreadsheet, would there still be these issues?</a:t>
            </a:r>
            <a:endParaRPr sz="2000"/>
          </a:p>
          <a:p>
            <a:pPr marL="0" lvl="0" indent="0" algn="l" rtl="0">
              <a:spcBef>
                <a:spcPts val="0"/>
              </a:spcBef>
              <a:spcAft>
                <a:spcPts val="0"/>
              </a:spcAft>
              <a:buNone/>
            </a:pPr>
            <a:endParaRPr sz="2000"/>
          </a:p>
          <a:p>
            <a:pPr marL="0" lvl="0" indent="0" algn="l" rtl="0">
              <a:spcBef>
                <a:spcPts val="0"/>
              </a:spcBef>
              <a:spcAft>
                <a:spcPts val="0"/>
              </a:spcAft>
              <a:buNone/>
            </a:pPr>
            <a:r>
              <a:rPr lang="en" sz="2000"/>
              <a:t>Setting aside the societal perspectives, can visualization of public data lead to differences in perception?</a:t>
            </a:r>
            <a:endParaRPr sz="20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2a1de52b31d_4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84" name="Google Shape;84;g2a1de52b31d_4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a:t>Visualization is good tool, but, there is a knowledge gap for guiding the visualization of public data.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【click】</a:t>
            </a:r>
            <a:endParaRPr sz="1800"/>
          </a:p>
          <a:p>
            <a:pPr marL="0" lvl="0" indent="0" algn="l" rtl="0">
              <a:spcBef>
                <a:spcPts val="0"/>
              </a:spcBef>
              <a:spcAft>
                <a:spcPts val="0"/>
              </a:spcAft>
              <a:buNone/>
            </a:pPr>
            <a:r>
              <a:rPr lang="en" sz="1800"/>
              <a:t>There are good things like the information quality act, which ensures the credibility of public data.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【click】</a:t>
            </a:r>
            <a:endParaRPr sz="1800"/>
          </a:p>
          <a:p>
            <a:pPr marL="0" lvl="0" indent="0" algn="l" rtl="0">
              <a:spcBef>
                <a:spcPts val="0"/>
              </a:spcBef>
              <a:spcAft>
                <a:spcPts val="0"/>
              </a:spcAft>
              <a:buNone/>
            </a:pPr>
            <a:r>
              <a:rPr lang="en" sz="1800"/>
              <a:t>But we don’t know how should the visualized format look like.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【click】</a:t>
            </a:r>
            <a:endParaRPr sz="1800"/>
          </a:p>
          <a:p>
            <a:pPr marL="0" lvl="0" indent="0" algn="l" rtl="0">
              <a:spcBef>
                <a:spcPts val="0"/>
              </a:spcBef>
              <a:spcAft>
                <a:spcPts val="0"/>
              </a:spcAft>
              <a:buNone/>
            </a:pPr>
            <a:r>
              <a:rPr lang="en" sz="1800"/>
              <a:t>To figure out this, we will need to know, what is even the difference between tableau data and its visualization.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 sz="1800"/>
              <a:t>【click】</a:t>
            </a:r>
            <a:endParaRPr sz="1800"/>
          </a:p>
          <a:p>
            <a:pPr marL="0" lvl="0" indent="0" algn="l" rtl="0">
              <a:spcBef>
                <a:spcPts val="0"/>
              </a:spcBef>
              <a:spcAft>
                <a:spcPts val="0"/>
              </a:spcAft>
              <a:buNone/>
            </a:pPr>
            <a:r>
              <a:rPr lang="en" sz="1800"/>
              <a:t>In our project, we narrow down this again to try to answer this question: what is the difference between tableau data and its visualization in terms of privacy perceptions?</a:t>
            </a:r>
            <a:endParaRPr sz="18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a1de52b31d_2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00" name="Google Shape;100;g2a1de52b31d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262c7d6084d_0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06" name="Google Shape;106;g262c7d6084d_0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62ca1ab78b_1_4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16" name="Google Shape;116;g262ca1ab78b_1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2a1de52b31d_2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txBody>
          <a:bodyPr/>
          <a:lstStyle/>
          <a:p>
            <a:endParaRPr lang="en-US"/>
          </a:p>
        </p:txBody>
      </p:sp>
      <p:sp>
        <p:nvSpPr>
          <p:cNvPr id="129" name="Google Shape;129;g2a1de52b31d_2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hyperlink" Target="http://drive.google.com/file/d/1OLKInr7qyd7l6JXKXPj3RcACyHil6YhJ/view"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866393" y="743874"/>
            <a:ext cx="3918553" cy="339857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000" b="1" dirty="0">
                <a:solidFill>
                  <a:srgbClr val="E06666"/>
                </a:solidFill>
                <a:latin typeface="Lato"/>
                <a:ea typeface="Lato"/>
                <a:cs typeface="Lato"/>
                <a:sym typeface="Lato"/>
              </a:rPr>
              <a:t>Visualizing </a:t>
            </a:r>
            <a:r>
              <a:rPr lang="en" sz="4000" b="1" u="sng" dirty="0">
                <a:solidFill>
                  <a:srgbClr val="E06666"/>
                </a:solidFill>
                <a:latin typeface="Lato"/>
                <a:ea typeface="Lato"/>
                <a:cs typeface="Lato"/>
                <a:sym typeface="Lato"/>
              </a:rPr>
              <a:t>Open Data</a:t>
            </a:r>
            <a:r>
              <a:rPr lang="en" sz="4000" b="1" dirty="0">
                <a:solidFill>
                  <a:srgbClr val="E06666"/>
                </a:solidFill>
                <a:latin typeface="Lato"/>
                <a:ea typeface="Lato"/>
                <a:cs typeface="Lato"/>
                <a:sym typeface="Lato"/>
              </a:rPr>
              <a:t>: Public Perceptions on Privacy</a:t>
            </a:r>
            <a:endParaRPr sz="4000" b="1" dirty="0">
              <a:solidFill>
                <a:srgbClr val="E06666"/>
              </a:solidFill>
              <a:latin typeface="Lato"/>
              <a:ea typeface="Lato"/>
              <a:cs typeface="Lato"/>
              <a:sym typeface="Lato"/>
            </a:endParaRPr>
          </a:p>
        </p:txBody>
      </p:sp>
      <p:pic>
        <p:nvPicPr>
          <p:cNvPr id="5" name="Picture 4" descr="A screenshot of a map&#10;&#10;AI-generated content may be incorrect.">
            <a:extLst>
              <a:ext uri="{FF2B5EF4-FFF2-40B4-BE49-F238E27FC236}">
                <a16:creationId xmlns:a16="http://schemas.microsoft.com/office/drawing/2014/main" id="{CAA56084-5151-D626-CECF-050C2A7B72B2}"/>
              </a:ext>
            </a:extLst>
          </p:cNvPr>
          <p:cNvPicPr>
            <a:picLocks noChangeAspect="1"/>
          </p:cNvPicPr>
          <p:nvPr/>
        </p:nvPicPr>
        <p:blipFill>
          <a:blip r:embed="rId3"/>
          <a:stretch>
            <a:fillRect/>
          </a:stretch>
        </p:blipFill>
        <p:spPr>
          <a:xfrm>
            <a:off x="4468978" y="664369"/>
            <a:ext cx="3808629" cy="381476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44"/>
        <p:cNvGrpSpPr/>
        <p:nvPr/>
      </p:nvGrpSpPr>
      <p:grpSpPr>
        <a:xfrm>
          <a:off x="0" y="0"/>
          <a:ext cx="0" cy="0"/>
          <a:chOff x="0" y="0"/>
          <a:chExt cx="0" cy="0"/>
        </a:xfrm>
      </p:grpSpPr>
      <p:sp>
        <p:nvSpPr>
          <p:cNvPr id="145" name="Google Shape;145;p22"/>
          <p:cNvSpPr/>
          <p:nvPr/>
        </p:nvSpPr>
        <p:spPr>
          <a:xfrm>
            <a:off x="6594275" y="682125"/>
            <a:ext cx="2068800" cy="572700"/>
          </a:xfrm>
          <a:prstGeom prst="roundRect">
            <a:avLst>
              <a:gd name="adj" fmla="val 16667"/>
            </a:avLst>
          </a:prstGeom>
          <a:solidFill>
            <a:srgbClr val="EA9999"/>
          </a:solid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a:solidFill>
                  <a:schemeClr val="lt1"/>
                </a:solidFill>
                <a:latin typeface="Lato"/>
                <a:ea typeface="Lato"/>
                <a:cs typeface="Lato"/>
                <a:sym typeface="Lato"/>
              </a:rPr>
              <a:t>Social Concerns</a:t>
            </a:r>
            <a:endParaRPr sz="1600" b="1">
              <a:solidFill>
                <a:schemeClr val="lt1"/>
              </a:solidFill>
              <a:latin typeface="Lato"/>
              <a:ea typeface="Lato"/>
              <a:cs typeface="Lato"/>
              <a:sym typeface="Lato"/>
            </a:endParaRPr>
          </a:p>
        </p:txBody>
      </p:sp>
      <p:sp>
        <p:nvSpPr>
          <p:cNvPr id="146" name="Google Shape;146;p22"/>
          <p:cNvSpPr txBox="1">
            <a:spLocks noGrp="1"/>
          </p:cNvSpPr>
          <p:nvPr>
            <p:ph type="title"/>
          </p:nvPr>
        </p:nvSpPr>
        <p:spPr>
          <a:xfrm>
            <a:off x="352350" y="7807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Interview Findings</a:t>
            </a:r>
            <a:endParaRPr b="1"/>
          </a:p>
        </p:txBody>
      </p:sp>
      <p:sp>
        <p:nvSpPr>
          <p:cNvPr id="147" name="Google Shape;147;p22"/>
          <p:cNvSpPr/>
          <p:nvPr/>
        </p:nvSpPr>
        <p:spPr>
          <a:xfrm>
            <a:off x="6294575" y="1462925"/>
            <a:ext cx="2668200" cy="3486600"/>
          </a:xfrm>
          <a:prstGeom prst="roundRect">
            <a:avLst>
              <a:gd name="adj" fmla="val 16667"/>
            </a:avLst>
          </a:prstGeom>
          <a:solidFill>
            <a:srgbClr val="D9EAD3"/>
          </a:solidFill>
          <a:ln w="9525" cap="flat" cmpd="sng">
            <a:solidFill>
              <a:srgbClr val="FCE5CD"/>
            </a:solidFill>
            <a:prstDash val="solid"/>
            <a:round/>
            <a:headEnd type="none" w="sm" len="sm"/>
            <a:tailEnd type="none" w="sm" len="sm"/>
          </a:ln>
        </p:spPr>
        <p:txBody>
          <a:bodyPr spcFirstLastPara="1" wrap="square" lIns="91425" tIns="91425" rIns="91425" bIns="91425" anchor="ctr" anchorCtr="0">
            <a:noAutofit/>
          </a:bodyPr>
          <a:lstStyle/>
          <a:p>
            <a:pPr marL="457200" lvl="0" indent="-336550" algn="l" rtl="0">
              <a:spcBef>
                <a:spcPts val="0"/>
              </a:spcBef>
              <a:spcAft>
                <a:spcPts val="0"/>
              </a:spcAft>
              <a:buClr>
                <a:schemeClr val="dk1"/>
              </a:buClr>
              <a:buSzPts val="1700"/>
              <a:buFont typeface="Lato"/>
              <a:buChar char="-"/>
            </a:pPr>
            <a:r>
              <a:rPr lang="en" sz="1700" b="1">
                <a:solidFill>
                  <a:schemeClr val="dk1"/>
                </a:solidFill>
                <a:latin typeface="Lato"/>
                <a:ea typeface="Lato"/>
                <a:cs typeface="Lato"/>
                <a:sym typeface="Lato"/>
              </a:rPr>
              <a:t>Exploitation </a:t>
            </a:r>
            <a:r>
              <a:rPr lang="en" sz="1700">
                <a:solidFill>
                  <a:schemeClr val="dk1"/>
                </a:solidFill>
                <a:latin typeface="Lato"/>
                <a:ea typeface="Lato"/>
                <a:cs typeface="Lato"/>
                <a:sym typeface="Lato"/>
              </a:rPr>
              <a:t>of data for political or religious purposes</a:t>
            </a:r>
            <a:endParaRPr sz="1700">
              <a:solidFill>
                <a:schemeClr val="dk1"/>
              </a:solidFill>
              <a:latin typeface="Lato"/>
              <a:ea typeface="Lato"/>
              <a:cs typeface="Lato"/>
              <a:sym typeface="Lato"/>
            </a:endParaRPr>
          </a:p>
          <a:p>
            <a:pPr marL="457200" lvl="0" indent="0" algn="l" rtl="0">
              <a:spcBef>
                <a:spcPts val="0"/>
              </a:spcBef>
              <a:spcAft>
                <a:spcPts val="0"/>
              </a:spcAft>
              <a:buNone/>
            </a:pPr>
            <a:endParaRPr sz="1700">
              <a:solidFill>
                <a:schemeClr val="dk1"/>
              </a:solidFill>
              <a:latin typeface="Lato"/>
              <a:ea typeface="Lato"/>
              <a:cs typeface="Lato"/>
              <a:sym typeface="Lato"/>
            </a:endParaRPr>
          </a:p>
          <a:p>
            <a:pPr marL="457200" lvl="0" indent="-336550" algn="l" rtl="0">
              <a:spcBef>
                <a:spcPts val="0"/>
              </a:spcBef>
              <a:spcAft>
                <a:spcPts val="0"/>
              </a:spcAft>
              <a:buClr>
                <a:schemeClr val="dk1"/>
              </a:buClr>
              <a:buSzPts val="1700"/>
              <a:buChar char="-"/>
            </a:pPr>
            <a:r>
              <a:rPr lang="en" sz="1700">
                <a:solidFill>
                  <a:schemeClr val="dk1"/>
                </a:solidFill>
                <a:latin typeface="Lato"/>
                <a:ea typeface="Lato"/>
                <a:cs typeface="Lato"/>
                <a:sym typeface="Lato"/>
              </a:rPr>
              <a:t>Different privacy perception across different </a:t>
            </a:r>
            <a:r>
              <a:rPr lang="en" sz="1700" b="1">
                <a:solidFill>
                  <a:schemeClr val="dk1"/>
                </a:solidFill>
                <a:latin typeface="Lato"/>
                <a:ea typeface="Lato"/>
                <a:cs typeface="Lato"/>
                <a:sym typeface="Lato"/>
              </a:rPr>
              <a:t>cultural background</a:t>
            </a:r>
            <a:endParaRPr sz="1700" b="1">
              <a:solidFill>
                <a:schemeClr val="dk1"/>
              </a:solidFill>
              <a:latin typeface="Lato"/>
              <a:ea typeface="Lato"/>
              <a:cs typeface="Lato"/>
              <a:sym typeface="Lato"/>
            </a:endParaRPr>
          </a:p>
          <a:p>
            <a:pPr marL="457200" lvl="0" indent="0" algn="l" rtl="0">
              <a:spcBef>
                <a:spcPts val="0"/>
              </a:spcBef>
              <a:spcAft>
                <a:spcPts val="0"/>
              </a:spcAft>
              <a:buNone/>
            </a:pPr>
            <a:endParaRPr sz="1700" b="1">
              <a:solidFill>
                <a:schemeClr val="dk1"/>
              </a:solidFill>
              <a:latin typeface="Lato"/>
              <a:ea typeface="Lato"/>
              <a:cs typeface="Lato"/>
              <a:sym typeface="Lato"/>
            </a:endParaRPr>
          </a:p>
          <a:p>
            <a:pPr marL="457200" lvl="0" indent="-336550" algn="l" rtl="0">
              <a:spcBef>
                <a:spcPts val="0"/>
              </a:spcBef>
              <a:spcAft>
                <a:spcPts val="0"/>
              </a:spcAft>
              <a:buClr>
                <a:schemeClr val="dk1"/>
              </a:buClr>
              <a:buSzPts val="1700"/>
              <a:buChar char="-"/>
            </a:pPr>
            <a:r>
              <a:rPr lang="en" sz="1700">
                <a:solidFill>
                  <a:schemeClr val="dk1"/>
                </a:solidFill>
                <a:latin typeface="Lato"/>
                <a:ea typeface="Lato"/>
                <a:cs typeface="Lato"/>
                <a:sym typeface="Lato"/>
              </a:rPr>
              <a:t>Concerns about </a:t>
            </a:r>
            <a:r>
              <a:rPr lang="en" sz="1700" b="1">
                <a:solidFill>
                  <a:schemeClr val="dk1"/>
                </a:solidFill>
                <a:latin typeface="Lato"/>
                <a:ea typeface="Lato"/>
                <a:cs typeface="Lato"/>
                <a:sym typeface="Lato"/>
              </a:rPr>
              <a:t>social stigma </a:t>
            </a:r>
            <a:endParaRPr sz="1700" b="1">
              <a:solidFill>
                <a:schemeClr val="dk1"/>
              </a:solidFill>
              <a:latin typeface="Lato"/>
              <a:ea typeface="Lato"/>
              <a:cs typeface="Lato"/>
              <a:sym typeface="Lato"/>
            </a:endParaRPr>
          </a:p>
          <a:p>
            <a:pPr marL="0" lvl="0" indent="0" algn="ctr" rtl="0">
              <a:spcBef>
                <a:spcPts val="0"/>
              </a:spcBef>
              <a:spcAft>
                <a:spcPts val="0"/>
              </a:spcAft>
              <a:buNone/>
            </a:pPr>
            <a:endParaRPr/>
          </a:p>
        </p:txBody>
      </p:sp>
      <p:sp>
        <p:nvSpPr>
          <p:cNvPr id="148" name="Google Shape;148;p22"/>
          <p:cNvSpPr/>
          <p:nvPr/>
        </p:nvSpPr>
        <p:spPr>
          <a:xfrm>
            <a:off x="3152850" y="1462925"/>
            <a:ext cx="2838300" cy="3486600"/>
          </a:xfrm>
          <a:prstGeom prst="roundRect">
            <a:avLst>
              <a:gd name="adj" fmla="val 16667"/>
            </a:avLst>
          </a:prstGeom>
          <a:solidFill>
            <a:srgbClr val="D9EAD3"/>
          </a:solidFill>
          <a:ln w="9525" cap="flat" cmpd="sng">
            <a:solidFill>
              <a:srgbClr val="FCE5CD"/>
            </a:solidFill>
            <a:prstDash val="solid"/>
            <a:round/>
            <a:headEnd type="none" w="sm" len="sm"/>
            <a:tailEnd type="none" w="sm" len="sm"/>
          </a:ln>
        </p:spPr>
        <p:txBody>
          <a:bodyPr spcFirstLastPara="1" wrap="square" lIns="91425" tIns="91425" rIns="91425" bIns="91425" anchor="ctr" anchorCtr="0">
            <a:noAutofit/>
          </a:bodyPr>
          <a:lstStyle/>
          <a:p>
            <a:pPr marL="457200" lvl="0" indent="-336550" algn="l" rtl="0">
              <a:spcBef>
                <a:spcPts val="0"/>
              </a:spcBef>
              <a:spcAft>
                <a:spcPts val="0"/>
              </a:spcAft>
              <a:buClr>
                <a:schemeClr val="dk1"/>
              </a:buClr>
              <a:buSzPts val="1700"/>
              <a:buFont typeface="Lato"/>
              <a:buChar char="-"/>
            </a:pPr>
            <a:r>
              <a:rPr lang="en" sz="1700">
                <a:solidFill>
                  <a:schemeClr val="dk1"/>
                </a:solidFill>
                <a:latin typeface="Lato"/>
                <a:ea typeface="Lato"/>
                <a:cs typeface="Lato"/>
                <a:sym typeface="Lato"/>
              </a:rPr>
              <a:t>Utility of visualization</a:t>
            </a:r>
            <a:endParaRPr sz="1700">
              <a:solidFill>
                <a:schemeClr val="dk1"/>
              </a:solidFill>
              <a:latin typeface="Lato"/>
              <a:ea typeface="Lato"/>
              <a:cs typeface="Lato"/>
              <a:sym typeface="Lato"/>
            </a:endParaRPr>
          </a:p>
          <a:p>
            <a:pPr marL="0" lvl="0" indent="0" algn="l" rtl="0">
              <a:spcBef>
                <a:spcPts val="0"/>
              </a:spcBef>
              <a:spcAft>
                <a:spcPts val="0"/>
              </a:spcAft>
              <a:buNone/>
            </a:pPr>
            <a:endParaRPr sz="1700">
              <a:solidFill>
                <a:schemeClr val="dk1"/>
              </a:solidFill>
              <a:latin typeface="Lato"/>
              <a:ea typeface="Lato"/>
              <a:cs typeface="Lato"/>
              <a:sym typeface="Lato"/>
            </a:endParaRPr>
          </a:p>
          <a:p>
            <a:pPr marL="457200" lvl="0" indent="-336550" algn="l" rtl="0">
              <a:spcBef>
                <a:spcPts val="0"/>
              </a:spcBef>
              <a:spcAft>
                <a:spcPts val="0"/>
              </a:spcAft>
              <a:buClr>
                <a:schemeClr val="dk1"/>
              </a:buClr>
              <a:buSzPts val="1700"/>
              <a:buFont typeface="Lato"/>
              <a:buChar char="-"/>
            </a:pPr>
            <a:r>
              <a:rPr lang="en" sz="1700">
                <a:solidFill>
                  <a:schemeClr val="dk1"/>
                </a:solidFill>
                <a:latin typeface="Lato"/>
                <a:ea typeface="Lato"/>
                <a:cs typeface="Lato"/>
                <a:sym typeface="Lato"/>
              </a:rPr>
              <a:t>NAMES of victims!</a:t>
            </a:r>
            <a:endParaRPr sz="1700">
              <a:solidFill>
                <a:schemeClr val="dk1"/>
              </a:solidFill>
              <a:latin typeface="Lato"/>
              <a:ea typeface="Lato"/>
              <a:cs typeface="Lato"/>
              <a:sym typeface="Lato"/>
            </a:endParaRPr>
          </a:p>
          <a:p>
            <a:pPr marL="457200" lvl="0" indent="0" algn="l" rtl="0">
              <a:spcBef>
                <a:spcPts val="0"/>
              </a:spcBef>
              <a:spcAft>
                <a:spcPts val="0"/>
              </a:spcAft>
              <a:buNone/>
            </a:pPr>
            <a:endParaRPr sz="1700">
              <a:solidFill>
                <a:schemeClr val="dk1"/>
              </a:solidFill>
              <a:latin typeface="Lato"/>
              <a:ea typeface="Lato"/>
              <a:cs typeface="Lato"/>
              <a:sym typeface="Lato"/>
            </a:endParaRPr>
          </a:p>
          <a:p>
            <a:pPr marL="457200" lvl="0" indent="-336550" algn="l" rtl="0">
              <a:spcBef>
                <a:spcPts val="0"/>
              </a:spcBef>
              <a:spcAft>
                <a:spcPts val="0"/>
              </a:spcAft>
              <a:buClr>
                <a:schemeClr val="dk1"/>
              </a:buClr>
              <a:buSzPts val="1700"/>
              <a:buFont typeface="Lato"/>
              <a:buChar char="-"/>
            </a:pPr>
            <a:r>
              <a:rPr lang="en" sz="1700">
                <a:solidFill>
                  <a:schemeClr val="dk1"/>
                </a:solidFill>
                <a:latin typeface="Lato"/>
                <a:ea typeface="Lato"/>
                <a:cs typeface="Lato"/>
                <a:sym typeface="Lato"/>
              </a:rPr>
              <a:t>Useful datasets but highly concerning </a:t>
            </a:r>
            <a:r>
              <a:rPr lang="en" sz="1700" b="1" i="1">
                <a:solidFill>
                  <a:schemeClr val="dk1"/>
                </a:solidFill>
                <a:latin typeface="Lato"/>
                <a:ea typeface="Lato"/>
                <a:cs typeface="Lato"/>
                <a:sym typeface="Lato"/>
              </a:rPr>
              <a:t>if </a:t>
            </a:r>
            <a:r>
              <a:rPr lang="en" sz="1700">
                <a:solidFill>
                  <a:schemeClr val="dk1"/>
                </a:solidFill>
                <a:latin typeface="Lato"/>
                <a:ea typeface="Lato"/>
                <a:cs typeface="Lato"/>
                <a:sym typeface="Lato"/>
              </a:rPr>
              <a:t>used for wrong purposes</a:t>
            </a:r>
            <a:endParaRPr sz="1700">
              <a:solidFill>
                <a:schemeClr val="dk1"/>
              </a:solidFill>
              <a:latin typeface="Lato"/>
              <a:ea typeface="Lato"/>
              <a:cs typeface="Lato"/>
              <a:sym typeface="Lato"/>
            </a:endParaRPr>
          </a:p>
          <a:p>
            <a:pPr marL="457200" lvl="0" indent="0" algn="l" rtl="0">
              <a:spcBef>
                <a:spcPts val="0"/>
              </a:spcBef>
              <a:spcAft>
                <a:spcPts val="0"/>
              </a:spcAft>
              <a:buNone/>
            </a:pPr>
            <a:endParaRPr sz="1700">
              <a:solidFill>
                <a:schemeClr val="dk1"/>
              </a:solidFill>
              <a:latin typeface="Lato"/>
              <a:ea typeface="Lato"/>
              <a:cs typeface="Lato"/>
              <a:sym typeface="Lato"/>
            </a:endParaRPr>
          </a:p>
          <a:p>
            <a:pPr marL="457200" lvl="0" indent="-336550" algn="l" rtl="0">
              <a:spcBef>
                <a:spcPts val="0"/>
              </a:spcBef>
              <a:spcAft>
                <a:spcPts val="0"/>
              </a:spcAft>
              <a:buClr>
                <a:schemeClr val="dk1"/>
              </a:buClr>
              <a:buSzPts val="1700"/>
              <a:buFont typeface="Lato"/>
              <a:buChar char="-"/>
            </a:pPr>
            <a:r>
              <a:rPr lang="en" sz="1700">
                <a:solidFill>
                  <a:schemeClr val="dk1"/>
                </a:solidFill>
                <a:latin typeface="Lato"/>
                <a:ea typeface="Lato"/>
                <a:cs typeface="Lato"/>
                <a:sym typeface="Lato"/>
              </a:rPr>
              <a:t>Alerting and guiding public</a:t>
            </a:r>
            <a:endParaRPr sz="1700">
              <a:solidFill>
                <a:schemeClr val="dk1"/>
              </a:solidFill>
              <a:latin typeface="Lato"/>
              <a:ea typeface="Lato"/>
              <a:cs typeface="Lato"/>
              <a:sym typeface="Lato"/>
            </a:endParaRPr>
          </a:p>
          <a:p>
            <a:pPr marL="0" lvl="0" indent="0" algn="ctr" rtl="0">
              <a:spcBef>
                <a:spcPts val="0"/>
              </a:spcBef>
              <a:spcAft>
                <a:spcPts val="0"/>
              </a:spcAft>
              <a:buNone/>
            </a:pPr>
            <a:endParaRPr/>
          </a:p>
        </p:txBody>
      </p:sp>
      <p:sp>
        <p:nvSpPr>
          <p:cNvPr id="149" name="Google Shape;149;p22"/>
          <p:cNvSpPr/>
          <p:nvPr/>
        </p:nvSpPr>
        <p:spPr>
          <a:xfrm>
            <a:off x="352350" y="1426325"/>
            <a:ext cx="2614500" cy="3559800"/>
          </a:xfrm>
          <a:prstGeom prst="roundRect">
            <a:avLst>
              <a:gd name="adj" fmla="val 16667"/>
            </a:avLst>
          </a:prstGeom>
          <a:solidFill>
            <a:srgbClr val="D9EAD3"/>
          </a:solidFill>
          <a:ln w="9525" cap="flat" cmpd="sng">
            <a:solidFill>
              <a:srgbClr val="FCE5C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700">
              <a:solidFill>
                <a:schemeClr val="dk1"/>
              </a:solidFill>
              <a:latin typeface="Lato"/>
              <a:ea typeface="Lato"/>
              <a:cs typeface="Lato"/>
              <a:sym typeface="Lato"/>
            </a:endParaRPr>
          </a:p>
          <a:p>
            <a:pPr marL="457200" lvl="0" indent="-336550" algn="l" rtl="0">
              <a:spcBef>
                <a:spcPts val="0"/>
              </a:spcBef>
              <a:spcAft>
                <a:spcPts val="0"/>
              </a:spcAft>
              <a:buClr>
                <a:schemeClr val="dk1"/>
              </a:buClr>
              <a:buSzPts val="1700"/>
              <a:buFont typeface="Lato"/>
              <a:buChar char="-"/>
            </a:pPr>
            <a:r>
              <a:rPr lang="en" sz="1700" b="1">
                <a:solidFill>
                  <a:schemeClr val="dk1"/>
                </a:solidFill>
                <a:latin typeface="Lato"/>
                <a:ea typeface="Lato"/>
                <a:cs typeface="Lato"/>
                <a:sym typeface="Lato"/>
              </a:rPr>
              <a:t>ADDRESS and NAMES!</a:t>
            </a:r>
            <a:endParaRPr sz="1700" b="1">
              <a:solidFill>
                <a:schemeClr val="dk1"/>
              </a:solidFill>
              <a:latin typeface="Lato"/>
              <a:ea typeface="Lato"/>
              <a:cs typeface="Lato"/>
              <a:sym typeface="Lato"/>
            </a:endParaRPr>
          </a:p>
          <a:p>
            <a:pPr marL="457200" lvl="0" indent="0" algn="l" rtl="0">
              <a:spcBef>
                <a:spcPts val="0"/>
              </a:spcBef>
              <a:spcAft>
                <a:spcPts val="0"/>
              </a:spcAft>
              <a:buNone/>
            </a:pPr>
            <a:endParaRPr sz="1700" b="1">
              <a:solidFill>
                <a:schemeClr val="dk1"/>
              </a:solidFill>
              <a:latin typeface="Lato"/>
              <a:ea typeface="Lato"/>
              <a:cs typeface="Lato"/>
              <a:sym typeface="Lato"/>
            </a:endParaRPr>
          </a:p>
          <a:p>
            <a:pPr marL="457200" lvl="0" indent="-336550" algn="l" rtl="0">
              <a:spcBef>
                <a:spcPts val="0"/>
              </a:spcBef>
              <a:spcAft>
                <a:spcPts val="0"/>
              </a:spcAft>
              <a:buClr>
                <a:schemeClr val="dk1"/>
              </a:buClr>
              <a:buSzPts val="1700"/>
              <a:buFont typeface="Lato"/>
              <a:buChar char="-"/>
            </a:pPr>
            <a:r>
              <a:rPr lang="en" sz="1700">
                <a:solidFill>
                  <a:schemeClr val="dk1"/>
                </a:solidFill>
                <a:latin typeface="Lato"/>
                <a:ea typeface="Lato"/>
                <a:cs typeface="Lato"/>
                <a:sym typeface="Lato"/>
              </a:rPr>
              <a:t>Visualization makes it easily accessible.</a:t>
            </a:r>
            <a:endParaRPr sz="1700">
              <a:solidFill>
                <a:schemeClr val="dk1"/>
              </a:solidFill>
              <a:latin typeface="Lato"/>
              <a:ea typeface="Lato"/>
              <a:cs typeface="Lato"/>
              <a:sym typeface="Lato"/>
            </a:endParaRPr>
          </a:p>
        </p:txBody>
      </p:sp>
      <p:sp>
        <p:nvSpPr>
          <p:cNvPr id="150" name="Google Shape;150;p22"/>
          <p:cNvSpPr/>
          <p:nvPr/>
        </p:nvSpPr>
        <p:spPr>
          <a:xfrm>
            <a:off x="658200" y="682125"/>
            <a:ext cx="2002800" cy="572700"/>
          </a:xfrm>
          <a:prstGeom prst="roundRect">
            <a:avLst>
              <a:gd name="adj" fmla="val 16667"/>
            </a:avLst>
          </a:prstGeom>
          <a:solidFill>
            <a:srgbClr val="EA9999"/>
          </a:solid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a:solidFill>
                  <a:schemeClr val="lt1"/>
                </a:solidFill>
                <a:latin typeface="Lato"/>
                <a:ea typeface="Lato"/>
                <a:cs typeface="Lato"/>
                <a:sym typeface="Lato"/>
              </a:rPr>
              <a:t>Privacy Concerns</a:t>
            </a:r>
            <a:endParaRPr sz="1600" b="1">
              <a:solidFill>
                <a:schemeClr val="lt1"/>
              </a:solidFill>
              <a:latin typeface="Lato"/>
              <a:ea typeface="Lato"/>
              <a:cs typeface="Lato"/>
              <a:sym typeface="Lato"/>
            </a:endParaRPr>
          </a:p>
        </p:txBody>
      </p:sp>
      <p:sp>
        <p:nvSpPr>
          <p:cNvPr id="151" name="Google Shape;151;p22"/>
          <p:cNvSpPr/>
          <p:nvPr/>
        </p:nvSpPr>
        <p:spPr>
          <a:xfrm>
            <a:off x="3486750" y="682125"/>
            <a:ext cx="2147100" cy="572700"/>
          </a:xfrm>
          <a:prstGeom prst="roundRect">
            <a:avLst>
              <a:gd name="adj" fmla="val 16667"/>
            </a:avLst>
          </a:prstGeom>
          <a:solidFill>
            <a:srgbClr val="EA9999"/>
          </a:solid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600" b="1">
                <a:solidFill>
                  <a:schemeClr val="lt1"/>
                </a:solidFill>
              </a:rPr>
              <a:t>Safety Concerns</a:t>
            </a:r>
            <a:endParaRPr sz="1600" b="1">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55"/>
        <p:cNvGrpSpPr/>
        <p:nvPr/>
      </p:nvGrpSpPr>
      <p:grpSpPr>
        <a:xfrm>
          <a:off x="0" y="0"/>
          <a:ext cx="0" cy="0"/>
          <a:chOff x="0" y="0"/>
          <a:chExt cx="0" cy="0"/>
        </a:xfrm>
      </p:grpSpPr>
      <p:sp>
        <p:nvSpPr>
          <p:cNvPr id="156" name="Google Shape;156;p23"/>
          <p:cNvSpPr txBox="1">
            <a:spLocks noGrp="1"/>
          </p:cNvSpPr>
          <p:nvPr>
            <p:ph type="title"/>
          </p:nvPr>
        </p:nvSpPr>
        <p:spPr>
          <a:xfrm>
            <a:off x="311700" y="0"/>
            <a:ext cx="8520600" cy="934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Survey Design</a:t>
            </a:r>
            <a:endParaRPr b="1"/>
          </a:p>
        </p:txBody>
      </p:sp>
      <p:sp>
        <p:nvSpPr>
          <p:cNvPr id="157" name="Google Shape;157;p23"/>
          <p:cNvSpPr/>
          <p:nvPr/>
        </p:nvSpPr>
        <p:spPr>
          <a:xfrm>
            <a:off x="355725" y="791500"/>
            <a:ext cx="5498100" cy="5688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Comic Sans MS"/>
                <a:ea typeface="Comic Sans MS"/>
                <a:cs typeface="Comic Sans MS"/>
                <a:sym typeface="Comic Sans MS"/>
              </a:rPr>
              <a:t>Consent</a:t>
            </a:r>
            <a:endParaRPr sz="1900">
              <a:latin typeface="Comic Sans MS"/>
              <a:ea typeface="Comic Sans MS"/>
              <a:cs typeface="Comic Sans MS"/>
              <a:sym typeface="Comic Sans MS"/>
            </a:endParaRPr>
          </a:p>
        </p:txBody>
      </p:sp>
      <p:sp>
        <p:nvSpPr>
          <p:cNvPr id="158" name="Google Shape;158;p23"/>
          <p:cNvSpPr/>
          <p:nvPr/>
        </p:nvSpPr>
        <p:spPr>
          <a:xfrm>
            <a:off x="393425" y="1576625"/>
            <a:ext cx="5498100" cy="5688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solidFill>
                  <a:schemeClr val="dk1"/>
                </a:solidFill>
                <a:latin typeface="Comic Sans MS"/>
                <a:ea typeface="Comic Sans MS"/>
                <a:cs typeface="Comic Sans MS"/>
                <a:sym typeface="Comic Sans MS"/>
              </a:rPr>
              <a:t>Participant Background</a:t>
            </a:r>
            <a:endParaRPr sz="1900">
              <a:latin typeface="Comic Sans MS"/>
              <a:ea typeface="Comic Sans MS"/>
              <a:cs typeface="Comic Sans MS"/>
              <a:sym typeface="Comic Sans MS"/>
            </a:endParaRPr>
          </a:p>
        </p:txBody>
      </p:sp>
      <p:sp>
        <p:nvSpPr>
          <p:cNvPr id="159" name="Google Shape;159;p23"/>
          <p:cNvSpPr/>
          <p:nvPr/>
        </p:nvSpPr>
        <p:spPr>
          <a:xfrm>
            <a:off x="355725" y="2413850"/>
            <a:ext cx="5498100" cy="5688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900">
                <a:solidFill>
                  <a:schemeClr val="dk1"/>
                </a:solidFill>
                <a:latin typeface="Comic Sans MS"/>
                <a:ea typeface="Comic Sans MS"/>
                <a:cs typeface="Comic Sans MS"/>
                <a:sym typeface="Comic Sans MS"/>
              </a:rPr>
              <a:t>Perception on public data and visualization</a:t>
            </a:r>
            <a:endParaRPr/>
          </a:p>
        </p:txBody>
      </p:sp>
      <p:sp>
        <p:nvSpPr>
          <p:cNvPr id="160" name="Google Shape;160;p23"/>
          <p:cNvSpPr/>
          <p:nvPr/>
        </p:nvSpPr>
        <p:spPr>
          <a:xfrm>
            <a:off x="355725" y="3251063"/>
            <a:ext cx="5498100" cy="5688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latin typeface="Comic Sans MS"/>
                <a:ea typeface="Comic Sans MS"/>
                <a:cs typeface="Comic Sans MS"/>
                <a:sym typeface="Comic Sans MS"/>
              </a:rPr>
              <a:t>Open Data Initiative </a:t>
            </a:r>
            <a:endParaRPr sz="2000">
              <a:latin typeface="Comic Sans MS"/>
              <a:ea typeface="Comic Sans MS"/>
              <a:cs typeface="Comic Sans MS"/>
              <a:sym typeface="Comic Sans MS"/>
            </a:endParaRPr>
          </a:p>
        </p:txBody>
      </p:sp>
      <p:sp>
        <p:nvSpPr>
          <p:cNvPr id="161" name="Google Shape;161;p23"/>
          <p:cNvSpPr/>
          <p:nvPr/>
        </p:nvSpPr>
        <p:spPr>
          <a:xfrm>
            <a:off x="393425" y="4088300"/>
            <a:ext cx="5498100" cy="5688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Comic Sans MS"/>
                <a:ea typeface="Comic Sans MS"/>
                <a:cs typeface="Comic Sans MS"/>
                <a:sym typeface="Comic Sans MS"/>
              </a:rPr>
              <a:t>Demographics</a:t>
            </a:r>
            <a:endParaRPr sz="2100">
              <a:latin typeface="Comic Sans MS"/>
              <a:ea typeface="Comic Sans MS"/>
              <a:cs typeface="Comic Sans MS"/>
              <a:sym typeface="Comic Sans MS"/>
            </a:endParaRPr>
          </a:p>
        </p:txBody>
      </p:sp>
      <p:cxnSp>
        <p:nvCxnSpPr>
          <p:cNvPr id="162" name="Google Shape;162;p23"/>
          <p:cNvCxnSpPr/>
          <p:nvPr/>
        </p:nvCxnSpPr>
        <p:spPr>
          <a:xfrm rot="10800000" flipH="1">
            <a:off x="5853825" y="1063600"/>
            <a:ext cx="1680000" cy="12300"/>
          </a:xfrm>
          <a:prstGeom prst="straightConnector1">
            <a:avLst/>
          </a:prstGeom>
          <a:noFill/>
          <a:ln w="38100" cap="flat" cmpd="sng">
            <a:solidFill>
              <a:schemeClr val="dk2"/>
            </a:solidFill>
            <a:prstDash val="solid"/>
            <a:round/>
            <a:headEnd type="none" w="med" len="med"/>
            <a:tailEnd type="none" w="med" len="med"/>
          </a:ln>
        </p:spPr>
      </p:cxnSp>
      <p:cxnSp>
        <p:nvCxnSpPr>
          <p:cNvPr id="163" name="Google Shape;163;p23"/>
          <p:cNvCxnSpPr/>
          <p:nvPr/>
        </p:nvCxnSpPr>
        <p:spPr>
          <a:xfrm flipH="1">
            <a:off x="7533800" y="1071750"/>
            <a:ext cx="8400" cy="2959200"/>
          </a:xfrm>
          <a:prstGeom prst="straightConnector1">
            <a:avLst/>
          </a:prstGeom>
          <a:noFill/>
          <a:ln w="38100" cap="flat" cmpd="sng">
            <a:solidFill>
              <a:schemeClr val="dk2"/>
            </a:solidFill>
            <a:prstDash val="solid"/>
            <a:round/>
            <a:headEnd type="none" w="med" len="med"/>
            <a:tailEnd type="none" w="med" len="med"/>
          </a:ln>
        </p:spPr>
      </p:cxnSp>
      <p:cxnSp>
        <p:nvCxnSpPr>
          <p:cNvPr id="164" name="Google Shape;164;p23"/>
          <p:cNvCxnSpPr/>
          <p:nvPr/>
        </p:nvCxnSpPr>
        <p:spPr>
          <a:xfrm rot="10800000" flipH="1">
            <a:off x="5891525" y="4327750"/>
            <a:ext cx="678000" cy="8100"/>
          </a:xfrm>
          <a:prstGeom prst="straightConnector1">
            <a:avLst/>
          </a:prstGeom>
          <a:noFill/>
          <a:ln w="38100" cap="flat" cmpd="sng">
            <a:solidFill>
              <a:schemeClr val="dk2"/>
            </a:solidFill>
            <a:prstDash val="solid"/>
            <a:round/>
            <a:headEnd type="none" w="med" len="med"/>
            <a:tailEnd type="none" w="med" len="med"/>
          </a:ln>
        </p:spPr>
      </p:cxnSp>
      <p:sp>
        <p:nvSpPr>
          <p:cNvPr id="165" name="Google Shape;165;p23"/>
          <p:cNvSpPr/>
          <p:nvPr/>
        </p:nvSpPr>
        <p:spPr>
          <a:xfrm>
            <a:off x="6569525" y="4047375"/>
            <a:ext cx="2159400" cy="5358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Comic Sans MS"/>
                <a:ea typeface="Comic Sans MS"/>
                <a:cs typeface="Comic Sans MS"/>
                <a:sym typeface="Comic Sans MS"/>
              </a:rPr>
              <a:t>End of the survey</a:t>
            </a:r>
            <a:endParaRPr sz="1100"/>
          </a:p>
        </p:txBody>
      </p:sp>
      <p:sp>
        <p:nvSpPr>
          <p:cNvPr id="166" name="Google Shape;166;p23"/>
          <p:cNvSpPr txBox="1"/>
          <p:nvPr/>
        </p:nvSpPr>
        <p:spPr>
          <a:xfrm>
            <a:off x="6569525" y="544225"/>
            <a:ext cx="478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rPr>
              <a:t>No</a:t>
            </a:r>
            <a:endParaRPr sz="18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70"/>
        <p:cNvGrpSpPr/>
        <p:nvPr/>
      </p:nvGrpSpPr>
      <p:grpSpPr>
        <a:xfrm>
          <a:off x="0" y="0"/>
          <a:ext cx="0" cy="0"/>
          <a:chOff x="0" y="0"/>
          <a:chExt cx="0" cy="0"/>
        </a:xfrm>
      </p:grpSpPr>
      <p:sp>
        <p:nvSpPr>
          <p:cNvPr id="171" name="Google Shape;171;p24"/>
          <p:cNvSpPr txBox="1">
            <a:spLocks noGrp="1"/>
          </p:cNvSpPr>
          <p:nvPr>
            <p:ph type="title"/>
          </p:nvPr>
        </p:nvSpPr>
        <p:spPr>
          <a:xfrm>
            <a:off x="284650" y="1949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Survey Findings</a:t>
            </a:r>
            <a:endParaRPr b="1"/>
          </a:p>
        </p:txBody>
      </p:sp>
      <p:sp>
        <p:nvSpPr>
          <p:cNvPr id="172" name="Google Shape;172;p24"/>
          <p:cNvSpPr txBox="1">
            <a:spLocks noGrp="1"/>
          </p:cNvSpPr>
          <p:nvPr>
            <p:ph type="body" idx="1"/>
          </p:nvPr>
        </p:nvSpPr>
        <p:spPr>
          <a:xfrm>
            <a:off x="311700" y="1152475"/>
            <a:ext cx="8520600" cy="3900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73" name="Google Shape;173;p24"/>
          <p:cNvSpPr/>
          <p:nvPr/>
        </p:nvSpPr>
        <p:spPr>
          <a:xfrm>
            <a:off x="389450" y="2192875"/>
            <a:ext cx="2602800" cy="2522100"/>
          </a:xfrm>
          <a:prstGeom prst="roundRect">
            <a:avLst>
              <a:gd name="adj" fmla="val 16667"/>
            </a:avLst>
          </a:prstGeom>
          <a:solidFill>
            <a:srgbClr val="D9EAD3"/>
          </a:solidFill>
          <a:ln w="9525"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4" name="Google Shape;174;p24"/>
          <p:cNvSpPr/>
          <p:nvPr/>
        </p:nvSpPr>
        <p:spPr>
          <a:xfrm>
            <a:off x="3220800" y="2139175"/>
            <a:ext cx="2602800" cy="2575800"/>
          </a:xfrm>
          <a:prstGeom prst="roundRect">
            <a:avLst>
              <a:gd name="adj" fmla="val 16667"/>
            </a:avLst>
          </a:prstGeom>
          <a:solidFill>
            <a:srgbClr val="D9EAD3"/>
          </a:solidFill>
          <a:ln w="9525"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75" name="Google Shape;175;p24"/>
          <p:cNvSpPr/>
          <p:nvPr/>
        </p:nvSpPr>
        <p:spPr>
          <a:xfrm>
            <a:off x="6229500" y="2139175"/>
            <a:ext cx="2602800" cy="2575800"/>
          </a:xfrm>
          <a:prstGeom prst="roundRect">
            <a:avLst>
              <a:gd name="adj" fmla="val 16667"/>
            </a:avLst>
          </a:prstGeom>
          <a:solidFill>
            <a:srgbClr val="D9EAD3"/>
          </a:solidFill>
          <a:ln w="9525"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latin typeface="Comic Sans MS"/>
                <a:ea typeface="Comic Sans MS"/>
                <a:cs typeface="Comic Sans MS"/>
                <a:sym typeface="Comic Sans MS"/>
              </a:rPr>
              <a:t>- Not aware of that datasets were public</a:t>
            </a:r>
            <a:endParaRPr>
              <a:latin typeface="Comic Sans MS"/>
              <a:ea typeface="Comic Sans MS"/>
              <a:cs typeface="Comic Sans MS"/>
              <a:sym typeface="Comic Sans MS"/>
            </a:endParaRPr>
          </a:p>
          <a:p>
            <a:pPr marL="0" lvl="0" indent="0" algn="l" rtl="0">
              <a:spcBef>
                <a:spcPts val="0"/>
              </a:spcBef>
              <a:spcAft>
                <a:spcPts val="0"/>
              </a:spcAft>
              <a:buNone/>
            </a:pPr>
            <a:endParaRPr>
              <a:latin typeface="Comic Sans MS"/>
              <a:ea typeface="Comic Sans MS"/>
              <a:cs typeface="Comic Sans MS"/>
              <a:sym typeface="Comic Sans MS"/>
            </a:endParaRPr>
          </a:p>
          <a:p>
            <a:pPr marL="0" lvl="0" indent="0" algn="l" rtl="0">
              <a:spcBef>
                <a:spcPts val="0"/>
              </a:spcBef>
              <a:spcAft>
                <a:spcPts val="0"/>
              </a:spcAft>
              <a:buNone/>
            </a:pPr>
            <a:r>
              <a:rPr lang="en">
                <a:latin typeface="Comic Sans MS"/>
                <a:ea typeface="Comic Sans MS"/>
                <a:cs typeface="Comic Sans MS"/>
                <a:sym typeface="Comic Sans MS"/>
              </a:rPr>
              <a:t>- Open Data Initiative is beneficial. But…</a:t>
            </a:r>
            <a:endParaRPr>
              <a:latin typeface="Comic Sans MS"/>
              <a:ea typeface="Comic Sans MS"/>
              <a:cs typeface="Comic Sans MS"/>
              <a:sym typeface="Comic Sans MS"/>
            </a:endParaRPr>
          </a:p>
          <a:p>
            <a:pPr marL="0" marR="0" lvl="0" indent="0" algn="l" rtl="0">
              <a:lnSpc>
                <a:spcPct val="100000"/>
              </a:lnSpc>
              <a:spcBef>
                <a:spcPts val="0"/>
              </a:spcBef>
              <a:spcAft>
                <a:spcPts val="0"/>
              </a:spcAft>
              <a:buNone/>
            </a:pPr>
            <a:r>
              <a:rPr lang="en">
                <a:latin typeface="Comic Sans MS"/>
                <a:ea typeface="Comic Sans MS"/>
                <a:cs typeface="Comic Sans MS"/>
                <a:sym typeface="Comic Sans MS"/>
              </a:rPr>
              <a:t>Hide private information. </a:t>
            </a:r>
            <a:endParaRPr>
              <a:latin typeface="Comic Sans MS"/>
              <a:ea typeface="Comic Sans MS"/>
              <a:cs typeface="Comic Sans MS"/>
              <a:sym typeface="Comic Sans MS"/>
            </a:endParaRPr>
          </a:p>
          <a:p>
            <a:pPr marL="0" marR="0" lvl="0" indent="0" algn="l" rtl="0">
              <a:lnSpc>
                <a:spcPct val="100000"/>
              </a:lnSpc>
              <a:spcBef>
                <a:spcPts val="0"/>
              </a:spcBef>
              <a:spcAft>
                <a:spcPts val="0"/>
              </a:spcAft>
              <a:buNone/>
            </a:pPr>
            <a:r>
              <a:rPr lang="en">
                <a:latin typeface="Comic Sans MS"/>
                <a:ea typeface="Comic Sans MS"/>
                <a:cs typeface="Comic Sans MS"/>
                <a:sym typeface="Comic Sans MS"/>
              </a:rPr>
              <a:t>mile-diameter metric instead of precise location.</a:t>
            </a:r>
            <a:endParaRPr>
              <a:latin typeface="Comic Sans MS"/>
              <a:ea typeface="Comic Sans MS"/>
              <a:cs typeface="Comic Sans MS"/>
              <a:sym typeface="Comic Sans MS"/>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76" name="Google Shape;176;p24"/>
          <p:cNvSpPr/>
          <p:nvPr/>
        </p:nvSpPr>
        <p:spPr>
          <a:xfrm>
            <a:off x="441650" y="1118300"/>
            <a:ext cx="2234700" cy="723900"/>
          </a:xfrm>
          <a:prstGeom prst="roundRect">
            <a:avLst>
              <a:gd name="adj" fmla="val 16667"/>
            </a:avLst>
          </a:prstGeom>
          <a:solidFill>
            <a:srgbClr val="EA9999"/>
          </a:solid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rPr>
              <a:t>LOCATION and NAME!</a:t>
            </a:r>
            <a:endParaRPr sz="1600" b="1">
              <a:solidFill>
                <a:schemeClr val="lt1"/>
              </a:solidFill>
            </a:endParaRPr>
          </a:p>
        </p:txBody>
      </p:sp>
      <p:sp>
        <p:nvSpPr>
          <p:cNvPr id="177" name="Google Shape;177;p24"/>
          <p:cNvSpPr/>
          <p:nvPr/>
        </p:nvSpPr>
        <p:spPr>
          <a:xfrm>
            <a:off x="3326175" y="1071375"/>
            <a:ext cx="2234700" cy="723900"/>
          </a:xfrm>
          <a:prstGeom prst="roundRect">
            <a:avLst>
              <a:gd name="adj" fmla="val 16667"/>
            </a:avLst>
          </a:prstGeom>
          <a:solidFill>
            <a:srgbClr val="EA9999"/>
          </a:solid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rPr>
              <a:t>Continue to be public?</a:t>
            </a:r>
            <a:endParaRPr sz="1600" b="1">
              <a:solidFill>
                <a:schemeClr val="lt1"/>
              </a:solidFill>
            </a:endParaRPr>
          </a:p>
        </p:txBody>
      </p:sp>
      <p:sp>
        <p:nvSpPr>
          <p:cNvPr id="178" name="Google Shape;178;p24"/>
          <p:cNvSpPr/>
          <p:nvPr/>
        </p:nvSpPr>
        <p:spPr>
          <a:xfrm>
            <a:off x="6173900" y="1071375"/>
            <a:ext cx="2485200" cy="757200"/>
          </a:xfrm>
          <a:prstGeom prst="roundRect">
            <a:avLst>
              <a:gd name="adj" fmla="val 16667"/>
            </a:avLst>
          </a:prstGeom>
          <a:solidFill>
            <a:srgbClr val="EA9999"/>
          </a:solid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rPr>
              <a:t>Highlights</a:t>
            </a:r>
            <a:endParaRPr sz="1600" b="1">
              <a:solidFill>
                <a:schemeClr val="lt1"/>
              </a:solidFill>
            </a:endParaRPr>
          </a:p>
        </p:txBody>
      </p:sp>
      <p:pic>
        <p:nvPicPr>
          <p:cNvPr id="179" name="Google Shape;179;p24" descr="Forms response chart. Question title: According to you, should this data continue to be publicly available?. Number of responses: 8 responses." title="According to you, should this data continue to be publicly available?"/>
          <p:cNvPicPr preferRelativeResize="0"/>
          <p:nvPr/>
        </p:nvPicPr>
        <p:blipFill rotWithShape="1">
          <a:blip r:embed="rId3">
            <a:alphaModFix/>
          </a:blip>
          <a:srcRect r="28217"/>
          <a:stretch/>
        </p:blipFill>
        <p:spPr>
          <a:xfrm>
            <a:off x="3478525" y="2571748"/>
            <a:ext cx="2132850" cy="1531275"/>
          </a:xfrm>
          <a:prstGeom prst="rect">
            <a:avLst/>
          </a:prstGeom>
          <a:noFill/>
          <a:ln>
            <a:noFill/>
          </a:ln>
        </p:spPr>
      </p:pic>
      <p:pic>
        <p:nvPicPr>
          <p:cNvPr id="180" name="Google Shape;180;p24"/>
          <p:cNvPicPr preferRelativeResize="0"/>
          <p:nvPr/>
        </p:nvPicPr>
        <p:blipFill rotWithShape="1">
          <a:blip r:embed="rId4">
            <a:alphaModFix/>
          </a:blip>
          <a:srcRect r="20363"/>
          <a:stretch/>
        </p:blipFill>
        <p:spPr>
          <a:xfrm>
            <a:off x="510375" y="2592450"/>
            <a:ext cx="2234700" cy="166924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84"/>
        <p:cNvGrpSpPr/>
        <p:nvPr/>
      </p:nvGrpSpPr>
      <p:grpSpPr>
        <a:xfrm>
          <a:off x="0" y="0"/>
          <a:ext cx="0" cy="0"/>
          <a:chOff x="0" y="0"/>
          <a:chExt cx="0" cy="0"/>
        </a:xfrm>
      </p:grpSpPr>
      <p:sp>
        <p:nvSpPr>
          <p:cNvPr id="185" name="Google Shape;185;p25"/>
          <p:cNvSpPr txBox="1">
            <a:spLocks noGrp="1"/>
          </p:cNvSpPr>
          <p:nvPr>
            <p:ph type="title"/>
          </p:nvPr>
        </p:nvSpPr>
        <p:spPr>
          <a:xfrm>
            <a:off x="155100" y="18950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Challenges</a:t>
            </a:r>
            <a:endParaRPr b="1"/>
          </a:p>
        </p:txBody>
      </p:sp>
      <p:sp>
        <p:nvSpPr>
          <p:cNvPr id="186" name="Google Shape;186;p2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87" name="Google Shape;187;p25"/>
          <p:cNvSpPr/>
          <p:nvPr/>
        </p:nvSpPr>
        <p:spPr>
          <a:xfrm>
            <a:off x="1349975" y="1071750"/>
            <a:ext cx="6577800" cy="34164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2000">
              <a:solidFill>
                <a:schemeClr val="dk2"/>
              </a:solidFill>
              <a:latin typeface="Comic Sans MS"/>
              <a:ea typeface="Comic Sans MS"/>
              <a:cs typeface="Comic Sans MS"/>
              <a:sym typeface="Comic Sans MS"/>
            </a:endParaRPr>
          </a:p>
          <a:p>
            <a:pPr marL="0" lvl="0" indent="0" algn="l" rtl="0">
              <a:lnSpc>
                <a:spcPct val="115000"/>
              </a:lnSpc>
              <a:spcBef>
                <a:spcPts val="1200"/>
              </a:spcBef>
              <a:spcAft>
                <a:spcPts val="0"/>
              </a:spcAft>
              <a:buNone/>
            </a:pPr>
            <a:r>
              <a:rPr lang="en" sz="2000">
                <a:latin typeface="Comic Sans MS"/>
                <a:ea typeface="Comic Sans MS"/>
                <a:cs typeface="Comic Sans MS"/>
                <a:sym typeface="Comic Sans MS"/>
              </a:rPr>
              <a:t>→ Interview were not diverse. Professionals or students.</a:t>
            </a:r>
            <a:endParaRPr sz="2000">
              <a:latin typeface="Comic Sans MS"/>
              <a:ea typeface="Comic Sans MS"/>
              <a:cs typeface="Comic Sans MS"/>
              <a:sym typeface="Comic Sans MS"/>
            </a:endParaRPr>
          </a:p>
          <a:p>
            <a:pPr marL="0" lvl="0" indent="0" algn="l" rtl="0">
              <a:lnSpc>
                <a:spcPct val="115000"/>
              </a:lnSpc>
              <a:spcBef>
                <a:spcPts val="1200"/>
              </a:spcBef>
              <a:spcAft>
                <a:spcPts val="0"/>
              </a:spcAft>
              <a:buClr>
                <a:schemeClr val="dk1"/>
              </a:buClr>
              <a:buSzPts val="1100"/>
              <a:buFont typeface="Arial"/>
              <a:buNone/>
            </a:pPr>
            <a:r>
              <a:rPr lang="en" sz="2000">
                <a:latin typeface="Comic Sans MS"/>
                <a:ea typeface="Comic Sans MS"/>
                <a:cs typeface="Comic Sans MS"/>
                <a:sym typeface="Comic Sans MS"/>
              </a:rPr>
              <a:t>→ Survey was not a suitable method</a:t>
            </a:r>
            <a:endParaRPr sz="2000">
              <a:latin typeface="Comic Sans MS"/>
              <a:ea typeface="Comic Sans MS"/>
              <a:cs typeface="Comic Sans MS"/>
              <a:sym typeface="Comic Sans MS"/>
            </a:endParaRPr>
          </a:p>
          <a:p>
            <a:pPr marL="0" lvl="0" indent="0" algn="l" rtl="0">
              <a:lnSpc>
                <a:spcPct val="115000"/>
              </a:lnSpc>
              <a:spcBef>
                <a:spcPts val="1200"/>
              </a:spcBef>
              <a:spcAft>
                <a:spcPts val="0"/>
              </a:spcAft>
              <a:buNone/>
            </a:pPr>
            <a:r>
              <a:rPr lang="en" sz="2000">
                <a:latin typeface="Comic Sans MS"/>
                <a:ea typeface="Comic Sans MS"/>
                <a:cs typeface="Comic Sans MS"/>
                <a:sym typeface="Comic Sans MS"/>
              </a:rPr>
              <a:t>→ Hard to make any conclusions with small sample size (7 interviews and 7 participant survey)</a:t>
            </a:r>
            <a:endParaRPr sz="2000">
              <a:latin typeface="Comic Sans MS"/>
              <a:ea typeface="Comic Sans MS"/>
              <a:cs typeface="Comic Sans MS"/>
              <a:sym typeface="Comic Sans MS"/>
            </a:endParaRPr>
          </a:p>
          <a:p>
            <a:pPr marL="0" lvl="0" indent="0" algn="l" rtl="0">
              <a:lnSpc>
                <a:spcPct val="115000"/>
              </a:lnSpc>
              <a:spcBef>
                <a:spcPts val="1200"/>
              </a:spcBef>
              <a:spcAft>
                <a:spcPts val="0"/>
              </a:spcAft>
              <a:buClr>
                <a:schemeClr val="dk1"/>
              </a:buClr>
              <a:buSzPts val="1100"/>
              <a:buFont typeface="Arial"/>
              <a:buNone/>
            </a:pPr>
            <a:endParaRPr sz="1800">
              <a:solidFill>
                <a:schemeClr val="dk2"/>
              </a:solidFill>
            </a:endParaRPr>
          </a:p>
          <a:p>
            <a:pPr marL="0" lvl="0" indent="0" algn="ctr" rtl="0">
              <a:spcBef>
                <a:spcPts val="120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8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91"/>
        <p:cNvGrpSpPr/>
        <p:nvPr/>
      </p:nvGrpSpPr>
      <p:grpSpPr>
        <a:xfrm>
          <a:off x="0" y="0"/>
          <a:ext cx="0" cy="0"/>
          <a:chOff x="0" y="0"/>
          <a:chExt cx="0" cy="0"/>
        </a:xfrm>
      </p:grpSpPr>
      <p:sp>
        <p:nvSpPr>
          <p:cNvPr id="192" name="Google Shape;192;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Conclusion and Future Work</a:t>
            </a:r>
            <a:endParaRPr b="1"/>
          </a:p>
        </p:txBody>
      </p:sp>
      <p:sp>
        <p:nvSpPr>
          <p:cNvPr id="193" name="Google Shape;193;p26"/>
          <p:cNvSpPr/>
          <p:nvPr/>
        </p:nvSpPr>
        <p:spPr>
          <a:xfrm>
            <a:off x="4047250" y="1017725"/>
            <a:ext cx="4822200" cy="39528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74650" algn="ctr" rtl="0">
              <a:spcBef>
                <a:spcPts val="0"/>
              </a:spcBef>
              <a:spcAft>
                <a:spcPts val="0"/>
              </a:spcAft>
              <a:buSzPts val="2300"/>
              <a:buFont typeface="Comic Sans MS"/>
              <a:buChar char="-"/>
            </a:pPr>
            <a:r>
              <a:rPr lang="en" sz="2300">
                <a:latin typeface="Comic Sans MS"/>
                <a:ea typeface="Comic Sans MS"/>
                <a:cs typeface="Comic Sans MS"/>
                <a:sym typeface="Comic Sans MS"/>
              </a:rPr>
              <a:t>Concern is REAL. </a:t>
            </a:r>
            <a:endParaRPr sz="2300">
              <a:latin typeface="Comic Sans MS"/>
              <a:ea typeface="Comic Sans MS"/>
              <a:cs typeface="Comic Sans MS"/>
              <a:sym typeface="Comic Sans MS"/>
            </a:endParaRPr>
          </a:p>
          <a:p>
            <a:pPr marL="457200" lvl="0" indent="-374650" algn="ctr" rtl="0">
              <a:spcBef>
                <a:spcPts val="0"/>
              </a:spcBef>
              <a:spcAft>
                <a:spcPts val="0"/>
              </a:spcAft>
              <a:buSzPts val="2300"/>
              <a:buFont typeface="Comic Sans MS"/>
              <a:buChar char="-"/>
            </a:pPr>
            <a:r>
              <a:rPr lang="en" sz="2300">
                <a:latin typeface="Comic Sans MS"/>
                <a:ea typeface="Comic Sans MS"/>
                <a:cs typeface="Comic Sans MS"/>
                <a:sym typeface="Comic Sans MS"/>
              </a:rPr>
              <a:t>Hide private information.</a:t>
            </a:r>
            <a:endParaRPr sz="2300">
              <a:latin typeface="Comic Sans MS"/>
              <a:ea typeface="Comic Sans MS"/>
              <a:cs typeface="Comic Sans MS"/>
              <a:sym typeface="Comic Sans MS"/>
            </a:endParaRPr>
          </a:p>
          <a:p>
            <a:pPr marL="457200" marR="0" lvl="0" indent="-374650" algn="ctr" rtl="0">
              <a:lnSpc>
                <a:spcPct val="100000"/>
              </a:lnSpc>
              <a:spcBef>
                <a:spcPts val="0"/>
              </a:spcBef>
              <a:spcAft>
                <a:spcPts val="0"/>
              </a:spcAft>
              <a:buSzPts val="2300"/>
              <a:buFont typeface="Comic Sans MS"/>
              <a:buChar char="-"/>
            </a:pPr>
            <a:r>
              <a:rPr lang="en" sz="2300">
                <a:latin typeface="Comic Sans MS"/>
                <a:ea typeface="Comic Sans MS"/>
                <a:cs typeface="Comic Sans MS"/>
                <a:sym typeface="Comic Sans MS"/>
              </a:rPr>
              <a:t>Visualization HELPS!</a:t>
            </a:r>
            <a:endParaRPr sz="2300">
              <a:latin typeface="Comic Sans MS"/>
              <a:ea typeface="Comic Sans MS"/>
              <a:cs typeface="Comic Sans MS"/>
              <a:sym typeface="Comic Sans MS"/>
            </a:endParaRPr>
          </a:p>
          <a:p>
            <a:pPr marL="457200" marR="0" lvl="0" indent="-374650" algn="ctr" rtl="0">
              <a:lnSpc>
                <a:spcPct val="100000"/>
              </a:lnSpc>
              <a:spcBef>
                <a:spcPts val="0"/>
              </a:spcBef>
              <a:spcAft>
                <a:spcPts val="0"/>
              </a:spcAft>
              <a:buSzPts val="2300"/>
              <a:buFont typeface="Comic Sans MS"/>
              <a:buChar char="-"/>
            </a:pPr>
            <a:r>
              <a:rPr lang="en" sz="2300">
                <a:latin typeface="Comic Sans MS"/>
                <a:ea typeface="Comic Sans MS"/>
                <a:cs typeface="Comic Sans MS"/>
                <a:sym typeface="Comic Sans MS"/>
              </a:rPr>
              <a:t>Open Data Initiative is beneficial.</a:t>
            </a:r>
            <a:endParaRPr sz="2300">
              <a:latin typeface="Comic Sans MS"/>
              <a:ea typeface="Comic Sans MS"/>
              <a:cs typeface="Comic Sans MS"/>
              <a:sym typeface="Comic Sans MS"/>
            </a:endParaRPr>
          </a:p>
          <a:p>
            <a:pPr marL="0" marR="0" lvl="0" indent="0" algn="ctr" rtl="0">
              <a:lnSpc>
                <a:spcPct val="100000"/>
              </a:lnSpc>
              <a:spcBef>
                <a:spcPts val="0"/>
              </a:spcBef>
              <a:spcAft>
                <a:spcPts val="0"/>
              </a:spcAft>
              <a:buNone/>
            </a:pPr>
            <a:endParaRPr sz="2300">
              <a:latin typeface="Comic Sans MS"/>
              <a:ea typeface="Comic Sans MS"/>
              <a:cs typeface="Comic Sans MS"/>
              <a:sym typeface="Comic Sans MS"/>
            </a:endParaRPr>
          </a:p>
          <a:p>
            <a:pPr marL="0" marR="0" lvl="0" indent="0" algn="ctr" rtl="0">
              <a:lnSpc>
                <a:spcPct val="100000"/>
              </a:lnSpc>
              <a:spcBef>
                <a:spcPts val="0"/>
              </a:spcBef>
              <a:spcAft>
                <a:spcPts val="0"/>
              </a:spcAft>
              <a:buNone/>
            </a:pPr>
            <a:endParaRPr sz="2300">
              <a:latin typeface="Comic Sans MS"/>
              <a:ea typeface="Comic Sans MS"/>
              <a:cs typeface="Comic Sans MS"/>
              <a:sym typeface="Comic Sans MS"/>
            </a:endParaRPr>
          </a:p>
          <a:p>
            <a:pPr marL="457200" lvl="0" indent="-374650" algn="ctr" rtl="0">
              <a:spcBef>
                <a:spcPts val="0"/>
              </a:spcBef>
              <a:spcAft>
                <a:spcPts val="0"/>
              </a:spcAft>
              <a:buClr>
                <a:schemeClr val="dk1"/>
              </a:buClr>
              <a:buSzPts val="2300"/>
              <a:buFont typeface="Comic Sans MS"/>
              <a:buChar char="-"/>
            </a:pPr>
            <a:r>
              <a:rPr lang="en" sz="2300">
                <a:solidFill>
                  <a:schemeClr val="dk1"/>
                </a:solidFill>
                <a:latin typeface="Comic Sans MS"/>
                <a:ea typeface="Comic Sans MS"/>
                <a:cs typeface="Comic Sans MS"/>
                <a:sym typeface="Comic Sans MS"/>
              </a:rPr>
              <a:t>More diverse participants </a:t>
            </a:r>
            <a:endParaRPr sz="2300">
              <a:solidFill>
                <a:schemeClr val="dk1"/>
              </a:solidFill>
              <a:latin typeface="Comic Sans MS"/>
              <a:ea typeface="Comic Sans MS"/>
              <a:cs typeface="Comic Sans MS"/>
              <a:sym typeface="Comic Sans MS"/>
            </a:endParaRPr>
          </a:p>
          <a:p>
            <a:pPr marL="457200" lvl="0" indent="-374650" algn="ctr" rtl="0">
              <a:spcBef>
                <a:spcPts val="0"/>
              </a:spcBef>
              <a:spcAft>
                <a:spcPts val="0"/>
              </a:spcAft>
              <a:buClr>
                <a:schemeClr val="dk1"/>
              </a:buClr>
              <a:buSzPts val="2300"/>
              <a:buFont typeface="Comic Sans MS"/>
              <a:buChar char="-"/>
            </a:pPr>
            <a:r>
              <a:rPr lang="en" sz="2300">
                <a:solidFill>
                  <a:schemeClr val="dk1"/>
                </a:solidFill>
                <a:latin typeface="Comic Sans MS"/>
                <a:ea typeface="Comic Sans MS"/>
                <a:cs typeface="Comic Sans MS"/>
                <a:sym typeface="Comic Sans MS"/>
              </a:rPr>
              <a:t>More Interviews</a:t>
            </a:r>
            <a:endParaRPr sz="2300">
              <a:latin typeface="Comic Sans MS"/>
              <a:ea typeface="Comic Sans MS"/>
              <a:cs typeface="Comic Sans MS"/>
              <a:sym typeface="Comic Sans MS"/>
            </a:endParaRPr>
          </a:p>
        </p:txBody>
      </p:sp>
      <p:pic>
        <p:nvPicPr>
          <p:cNvPr id="194" name="Google Shape;194;p26"/>
          <p:cNvPicPr preferRelativeResize="0"/>
          <p:nvPr/>
        </p:nvPicPr>
        <p:blipFill>
          <a:blip r:embed="rId3">
            <a:alphaModFix/>
          </a:blip>
          <a:stretch>
            <a:fillRect/>
          </a:stretch>
        </p:blipFill>
        <p:spPr>
          <a:xfrm>
            <a:off x="156600" y="1831156"/>
            <a:ext cx="3849276" cy="21503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9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1700" y="478675"/>
            <a:ext cx="8520600" cy="7428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sz="2800" b="1">
                <a:latin typeface="Lato"/>
                <a:ea typeface="Lato"/>
                <a:cs typeface="Lato"/>
                <a:sym typeface="Lato"/>
              </a:rPr>
              <a:t>Open Data (Public Data) &amp; Privacy </a:t>
            </a:r>
            <a:endParaRPr sz="2800" b="1">
              <a:latin typeface="Lato"/>
              <a:ea typeface="Lato"/>
              <a:cs typeface="Lato"/>
              <a:sym typeface="Lato"/>
            </a:endParaRPr>
          </a:p>
        </p:txBody>
      </p:sp>
      <p:pic>
        <p:nvPicPr>
          <p:cNvPr id="61" name="Google Shape;61;p14"/>
          <p:cNvPicPr preferRelativeResize="0"/>
          <p:nvPr/>
        </p:nvPicPr>
        <p:blipFill>
          <a:blip r:embed="rId3">
            <a:alphaModFix/>
          </a:blip>
          <a:stretch>
            <a:fillRect/>
          </a:stretch>
        </p:blipFill>
        <p:spPr>
          <a:xfrm>
            <a:off x="1268075" y="1509323"/>
            <a:ext cx="2626625" cy="2740025"/>
          </a:xfrm>
          <a:prstGeom prst="rect">
            <a:avLst/>
          </a:prstGeom>
          <a:noFill/>
          <a:ln>
            <a:noFill/>
          </a:ln>
        </p:spPr>
      </p:pic>
      <p:sp>
        <p:nvSpPr>
          <p:cNvPr id="62" name="Google Shape;62;p14"/>
          <p:cNvSpPr txBox="1">
            <a:spLocks noGrp="1"/>
          </p:cNvSpPr>
          <p:nvPr>
            <p:ph type="body" idx="4294967295"/>
          </p:nvPr>
        </p:nvSpPr>
        <p:spPr>
          <a:xfrm>
            <a:off x="4371950" y="1621300"/>
            <a:ext cx="3661200" cy="12036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1200"/>
              </a:spcAft>
              <a:buNone/>
            </a:pPr>
            <a:r>
              <a:rPr lang="en">
                <a:solidFill>
                  <a:srgbClr val="434343"/>
                </a:solidFill>
                <a:latin typeface="Trebuchet MS"/>
                <a:ea typeface="Trebuchet MS"/>
                <a:cs typeface="Trebuchet MS"/>
                <a:sym typeface="Trebuchet MS"/>
              </a:rPr>
              <a:t>The data that are made freely available by government bodies or local collectivities </a:t>
            </a:r>
            <a:r>
              <a:rPr lang="en" baseline="30000">
                <a:solidFill>
                  <a:srgbClr val="434343"/>
                </a:solidFill>
                <a:latin typeface="Trebuchet MS"/>
                <a:ea typeface="Trebuchet MS"/>
                <a:cs typeface="Trebuchet MS"/>
                <a:sym typeface="Trebuchet MS"/>
              </a:rPr>
              <a:t>1</a:t>
            </a:r>
            <a:endParaRPr baseline="30000">
              <a:solidFill>
                <a:srgbClr val="434343"/>
              </a:solidFill>
              <a:latin typeface="Trebuchet MS"/>
              <a:ea typeface="Trebuchet MS"/>
              <a:cs typeface="Trebuchet MS"/>
              <a:sym typeface="Trebuchet MS"/>
            </a:endParaRPr>
          </a:p>
        </p:txBody>
      </p:sp>
      <p:sp>
        <p:nvSpPr>
          <p:cNvPr id="63" name="Google Shape;63;p14"/>
          <p:cNvSpPr txBox="1"/>
          <p:nvPr/>
        </p:nvSpPr>
        <p:spPr>
          <a:xfrm>
            <a:off x="0" y="4851000"/>
            <a:ext cx="88683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700" i="1">
                <a:solidFill>
                  <a:srgbClr val="202122"/>
                </a:solidFill>
              </a:rPr>
              <a:t>[1] Kassen, Maxat (1 October 2013). "A promising phenomenon of open data: A case study of the Chicago open data project"</a:t>
            </a:r>
            <a:endParaRPr sz="700" i="1">
              <a:solidFill>
                <a:schemeClr val="dk2"/>
              </a:solidFill>
            </a:endParaRPr>
          </a:p>
        </p:txBody>
      </p:sp>
      <p:sp>
        <p:nvSpPr>
          <p:cNvPr id="64" name="Google Shape;64;p14"/>
          <p:cNvSpPr txBox="1">
            <a:spLocks noGrp="1"/>
          </p:cNvSpPr>
          <p:nvPr>
            <p:ph type="body" idx="4294967295"/>
          </p:nvPr>
        </p:nvSpPr>
        <p:spPr>
          <a:xfrm>
            <a:off x="4349250" y="2900900"/>
            <a:ext cx="3661200" cy="12036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0"/>
              </a:spcAft>
              <a:buNone/>
            </a:pPr>
            <a:r>
              <a:rPr lang="en">
                <a:solidFill>
                  <a:srgbClr val="434343"/>
                </a:solidFill>
                <a:latin typeface="Trebuchet MS"/>
                <a:ea typeface="Trebuchet MS"/>
                <a:cs typeface="Trebuchet MS"/>
                <a:sym typeface="Trebuchet MS"/>
              </a:rPr>
              <a:t>- Promotes accessibility, innovation, and accountability</a:t>
            </a:r>
            <a:endParaRPr>
              <a:solidFill>
                <a:srgbClr val="434343"/>
              </a:solidFill>
              <a:latin typeface="Trebuchet MS"/>
              <a:ea typeface="Trebuchet MS"/>
              <a:cs typeface="Trebuchet MS"/>
              <a:sym typeface="Trebuchet MS"/>
            </a:endParaRPr>
          </a:p>
          <a:p>
            <a:pPr marL="0" lvl="0" indent="0" algn="l" rtl="0">
              <a:spcBef>
                <a:spcPts val="1200"/>
              </a:spcBef>
              <a:spcAft>
                <a:spcPts val="1200"/>
              </a:spcAft>
              <a:buNone/>
            </a:pPr>
            <a:r>
              <a:rPr lang="en">
                <a:solidFill>
                  <a:srgbClr val="434343"/>
                </a:solidFill>
                <a:latin typeface="Trebuchet MS"/>
                <a:ea typeface="Trebuchet MS"/>
                <a:cs typeface="Trebuchet MS"/>
                <a:sym typeface="Trebuchet MS"/>
              </a:rPr>
              <a:t>- Empowers transparency, collaboration and informed decision making.</a:t>
            </a:r>
            <a:endParaRPr>
              <a:solidFill>
                <a:srgbClr val="434343"/>
              </a:solidFill>
              <a:latin typeface="Trebuchet MS"/>
              <a:ea typeface="Trebuchet MS"/>
              <a:cs typeface="Trebuchet MS"/>
              <a:sym typeface="Trebuchet MS"/>
            </a:endParaRPr>
          </a:p>
        </p:txBody>
      </p:sp>
      <p:sp>
        <p:nvSpPr>
          <p:cNvPr id="65" name="Google Shape;65;p14"/>
          <p:cNvSpPr/>
          <p:nvPr/>
        </p:nvSpPr>
        <p:spPr>
          <a:xfrm>
            <a:off x="3066400" y="2179300"/>
            <a:ext cx="3558300" cy="1167900"/>
          </a:xfrm>
          <a:prstGeom prst="roundRect">
            <a:avLst>
              <a:gd name="adj" fmla="val 6458"/>
            </a:avLst>
          </a:prstGeom>
          <a:solidFill>
            <a:srgbClr val="D9EAD3"/>
          </a:solid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000">
                <a:solidFill>
                  <a:schemeClr val="dk1"/>
                </a:solidFill>
                <a:latin typeface="Trebuchet MS"/>
                <a:ea typeface="Trebuchet MS"/>
                <a:cs typeface="Trebuchet MS"/>
                <a:sym typeface="Trebuchet MS"/>
              </a:rPr>
              <a:t>Open data can be related to individuals or communities, and thus, to privacy</a:t>
            </a:r>
            <a:endParaRPr sz="2000">
              <a:solidFill>
                <a:schemeClr val="dk1"/>
              </a:solidFill>
              <a:latin typeface="Trebuchet MS"/>
              <a:ea typeface="Trebuchet MS"/>
              <a:cs typeface="Trebuchet MS"/>
              <a:sym typeface="Trebuchet M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69"/>
        <p:cNvGrpSpPr/>
        <p:nvPr/>
      </p:nvGrpSpPr>
      <p:grpSpPr>
        <a:xfrm>
          <a:off x="0" y="0"/>
          <a:ext cx="0" cy="0"/>
          <a:chOff x="0" y="0"/>
          <a:chExt cx="0" cy="0"/>
        </a:xfrm>
      </p:grpSpPr>
      <p:pic>
        <p:nvPicPr>
          <p:cNvPr id="70" name="Google Shape;70;p15"/>
          <p:cNvPicPr preferRelativeResize="0"/>
          <p:nvPr/>
        </p:nvPicPr>
        <p:blipFill>
          <a:blip r:embed="rId3">
            <a:alphaModFix/>
          </a:blip>
          <a:stretch>
            <a:fillRect/>
          </a:stretch>
        </p:blipFill>
        <p:spPr>
          <a:xfrm>
            <a:off x="4717875" y="973325"/>
            <a:ext cx="3490248" cy="2053175"/>
          </a:xfrm>
          <a:prstGeom prst="rect">
            <a:avLst/>
          </a:prstGeom>
          <a:noFill/>
          <a:ln>
            <a:noFill/>
          </a:ln>
        </p:spPr>
      </p:pic>
      <p:sp>
        <p:nvSpPr>
          <p:cNvPr id="71" name="Google Shape;71;p15"/>
          <p:cNvSpPr txBox="1">
            <a:spLocks noGrp="1"/>
          </p:cNvSpPr>
          <p:nvPr>
            <p:ph type="title"/>
          </p:nvPr>
        </p:nvSpPr>
        <p:spPr>
          <a:xfrm>
            <a:off x="311700" y="0"/>
            <a:ext cx="8520600" cy="934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Visualization: A Tool for Enhancing Comprehension and Facilitating Ease of Access to Information</a:t>
            </a:r>
            <a:endParaRPr b="1"/>
          </a:p>
        </p:txBody>
      </p:sp>
      <p:pic>
        <p:nvPicPr>
          <p:cNvPr id="72" name="Google Shape;72;p15"/>
          <p:cNvPicPr preferRelativeResize="0"/>
          <p:nvPr/>
        </p:nvPicPr>
        <p:blipFill>
          <a:blip r:embed="rId4">
            <a:alphaModFix/>
          </a:blip>
          <a:stretch>
            <a:fillRect/>
          </a:stretch>
        </p:blipFill>
        <p:spPr>
          <a:xfrm>
            <a:off x="360300" y="973325"/>
            <a:ext cx="4380452" cy="2096100"/>
          </a:xfrm>
          <a:prstGeom prst="rect">
            <a:avLst/>
          </a:prstGeom>
          <a:noFill/>
          <a:ln>
            <a:noFill/>
          </a:ln>
        </p:spPr>
      </p:pic>
      <p:pic>
        <p:nvPicPr>
          <p:cNvPr id="73" name="Google Shape;73;p15"/>
          <p:cNvPicPr preferRelativeResize="0"/>
          <p:nvPr/>
        </p:nvPicPr>
        <p:blipFill>
          <a:blip r:embed="rId5">
            <a:alphaModFix/>
          </a:blip>
          <a:stretch>
            <a:fillRect/>
          </a:stretch>
        </p:blipFill>
        <p:spPr>
          <a:xfrm>
            <a:off x="360300" y="2900271"/>
            <a:ext cx="3324775" cy="2121200"/>
          </a:xfrm>
          <a:prstGeom prst="rect">
            <a:avLst/>
          </a:prstGeom>
          <a:noFill/>
          <a:ln>
            <a:noFill/>
          </a:ln>
        </p:spPr>
      </p:pic>
      <p:pic>
        <p:nvPicPr>
          <p:cNvPr id="74" name="Google Shape;74;p15"/>
          <p:cNvPicPr preferRelativeResize="0"/>
          <p:nvPr/>
        </p:nvPicPr>
        <p:blipFill>
          <a:blip r:embed="rId6">
            <a:alphaModFix/>
          </a:blip>
          <a:stretch>
            <a:fillRect/>
          </a:stretch>
        </p:blipFill>
        <p:spPr>
          <a:xfrm>
            <a:off x="3685075" y="2545725"/>
            <a:ext cx="4523049" cy="247575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78"/>
        <p:cNvGrpSpPr/>
        <p:nvPr/>
      </p:nvGrpSpPr>
      <p:grpSpPr>
        <a:xfrm>
          <a:off x="0" y="0"/>
          <a:ext cx="0" cy="0"/>
          <a:chOff x="0" y="0"/>
          <a:chExt cx="0" cy="0"/>
        </a:xfrm>
      </p:grpSpPr>
      <p:sp>
        <p:nvSpPr>
          <p:cNvPr id="79" name="Google Shape;79;p16"/>
          <p:cNvSpPr txBox="1">
            <a:spLocks noGrp="1"/>
          </p:cNvSpPr>
          <p:nvPr>
            <p:ph type="title"/>
          </p:nvPr>
        </p:nvSpPr>
        <p:spPr>
          <a:xfrm>
            <a:off x="311700" y="0"/>
            <a:ext cx="8520600" cy="9093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When Visualization Becomes a “Threat” for Privacy</a:t>
            </a:r>
            <a:endParaRPr b="1"/>
          </a:p>
        </p:txBody>
      </p:sp>
      <p:pic>
        <p:nvPicPr>
          <p:cNvPr id="80" name="Google Shape;80;p16" title="Newspaper_releases_names_of_gun_permit_holders-NBCNews-13251651816-M3U-4704-sub-23.0-65.0.mp4">
            <a:hlinkClick r:id="rId3"/>
          </p:cNvPr>
          <p:cNvPicPr preferRelativeResize="0"/>
          <p:nvPr/>
        </p:nvPicPr>
        <p:blipFill>
          <a:blip r:embed="rId4">
            <a:alphaModFix/>
          </a:blip>
          <a:stretch>
            <a:fillRect/>
          </a:stretch>
        </p:blipFill>
        <p:spPr>
          <a:xfrm>
            <a:off x="393375" y="600800"/>
            <a:ext cx="6056933" cy="4542700"/>
          </a:xfrm>
          <a:prstGeom prst="rect">
            <a:avLst/>
          </a:prstGeom>
          <a:noFill/>
          <a:ln>
            <a:noFill/>
          </a:ln>
        </p:spPr>
      </p:pic>
      <p:sp>
        <p:nvSpPr>
          <p:cNvPr id="81" name="Google Shape;81;p16"/>
          <p:cNvSpPr txBox="1">
            <a:spLocks noGrp="1"/>
          </p:cNvSpPr>
          <p:nvPr>
            <p:ph type="body" idx="1"/>
          </p:nvPr>
        </p:nvSpPr>
        <p:spPr>
          <a:xfrm>
            <a:off x="6621550" y="600800"/>
            <a:ext cx="2522400" cy="4542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700" i="1">
                <a:solidFill>
                  <a:schemeClr val="dk1"/>
                </a:solidFill>
                <a:latin typeface="Lato"/>
                <a:ea typeface="Lato"/>
                <a:cs typeface="Lato"/>
                <a:sym typeface="Lato"/>
              </a:rPr>
              <a:t>“Newspaper sparks outrage for publishing names, addresses of gun permit holders in an </a:t>
            </a:r>
            <a:r>
              <a:rPr lang="en" sz="1700" b="1" i="1">
                <a:solidFill>
                  <a:schemeClr val="dk1"/>
                </a:solidFill>
                <a:latin typeface="Lato"/>
                <a:ea typeface="Lato"/>
                <a:cs typeface="Lato"/>
                <a:sym typeface="Lato"/>
              </a:rPr>
              <a:t>interactive map</a:t>
            </a:r>
            <a:r>
              <a:rPr lang="en" sz="1700" i="1">
                <a:solidFill>
                  <a:schemeClr val="dk1"/>
                </a:solidFill>
                <a:latin typeface="Lato"/>
                <a:ea typeface="Lato"/>
                <a:cs typeface="Lato"/>
                <a:sym typeface="Lato"/>
              </a:rPr>
              <a:t>”</a:t>
            </a:r>
            <a:endParaRPr sz="1700" i="1">
              <a:solidFill>
                <a:schemeClr val="dk1"/>
              </a:solidFill>
              <a:latin typeface="Lato"/>
              <a:ea typeface="Lato"/>
              <a:cs typeface="Lato"/>
              <a:sym typeface="Lato"/>
            </a:endParaRPr>
          </a:p>
          <a:p>
            <a:pPr marL="0" lvl="0" indent="0" algn="l" rtl="0">
              <a:spcBef>
                <a:spcPts val="1200"/>
              </a:spcBef>
              <a:spcAft>
                <a:spcPts val="0"/>
              </a:spcAft>
              <a:buNone/>
            </a:pPr>
            <a:r>
              <a:rPr lang="en" sz="1700" i="1">
                <a:solidFill>
                  <a:schemeClr val="dk1"/>
                </a:solidFill>
                <a:latin typeface="Lato"/>
                <a:ea typeface="Lato"/>
                <a:cs typeface="Lato"/>
                <a:sym typeface="Lato"/>
              </a:rPr>
              <a:t>“The names and addresses of the two counties’ permit-holding residents were obtained through the </a:t>
            </a:r>
            <a:r>
              <a:rPr lang="en" sz="1700" b="1" i="1">
                <a:solidFill>
                  <a:schemeClr val="dk1"/>
                </a:solidFill>
                <a:latin typeface="Lato"/>
                <a:ea typeface="Lato"/>
                <a:cs typeface="Lato"/>
                <a:sym typeface="Lato"/>
              </a:rPr>
              <a:t>Freedom of Information Law</a:t>
            </a:r>
            <a:r>
              <a:rPr lang="en" sz="1700" i="1">
                <a:solidFill>
                  <a:schemeClr val="dk1"/>
                </a:solidFill>
                <a:latin typeface="Lato"/>
                <a:ea typeface="Lato"/>
                <a:cs typeface="Lato"/>
                <a:sym typeface="Lato"/>
              </a:rPr>
              <a:t>”</a:t>
            </a:r>
            <a:endParaRPr sz="1700" i="1">
              <a:solidFill>
                <a:schemeClr val="dk1"/>
              </a:solidFill>
              <a:latin typeface="Lato"/>
              <a:ea typeface="Lato"/>
              <a:cs typeface="Lato"/>
              <a:sym typeface="Lato"/>
            </a:endParaRPr>
          </a:p>
          <a:p>
            <a:pPr marL="0" lvl="0" indent="0" algn="l" rtl="0">
              <a:spcBef>
                <a:spcPts val="1200"/>
              </a:spcBef>
              <a:spcAft>
                <a:spcPts val="1200"/>
              </a:spcAft>
              <a:buNone/>
            </a:pPr>
            <a:endParaRPr sz="1700" i="1">
              <a:solidFill>
                <a:schemeClr val="dk1"/>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10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5"/>
        <p:cNvGrpSpPr/>
        <p:nvPr/>
      </p:nvGrpSpPr>
      <p:grpSpPr>
        <a:xfrm>
          <a:off x="0" y="0"/>
          <a:ext cx="0" cy="0"/>
          <a:chOff x="0" y="0"/>
          <a:chExt cx="0" cy="0"/>
        </a:xfrm>
      </p:grpSpPr>
      <p:sp>
        <p:nvSpPr>
          <p:cNvPr id="86" name="Google Shape;86;p17"/>
          <p:cNvSpPr txBox="1">
            <a:spLocks noGrp="1"/>
          </p:cNvSpPr>
          <p:nvPr>
            <p:ph type="body" idx="1"/>
          </p:nvPr>
        </p:nvSpPr>
        <p:spPr>
          <a:xfrm>
            <a:off x="0" y="0"/>
            <a:ext cx="9144000" cy="15420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a:solidFill>
                  <a:srgbClr val="434343"/>
                </a:solidFill>
                <a:latin typeface="Trebuchet MS"/>
                <a:ea typeface="Trebuchet MS"/>
                <a:cs typeface="Trebuchet MS"/>
                <a:sym typeface="Trebuchet MS"/>
              </a:rPr>
              <a:t>Visualization is a good tool</a:t>
            </a:r>
            <a:endParaRPr>
              <a:solidFill>
                <a:srgbClr val="434343"/>
              </a:solidFill>
              <a:latin typeface="Trebuchet MS"/>
              <a:ea typeface="Trebuchet MS"/>
              <a:cs typeface="Trebuchet MS"/>
              <a:sym typeface="Trebuchet MS"/>
            </a:endParaRPr>
          </a:p>
          <a:p>
            <a:pPr marL="0" lvl="0" indent="0" algn="l" rtl="0">
              <a:spcBef>
                <a:spcPts val="1200"/>
              </a:spcBef>
              <a:spcAft>
                <a:spcPts val="0"/>
              </a:spcAft>
              <a:buNone/>
            </a:pPr>
            <a:r>
              <a:rPr lang="en">
                <a:solidFill>
                  <a:srgbClr val="434343"/>
                </a:solidFill>
                <a:latin typeface="Trebuchet MS"/>
                <a:ea typeface="Trebuchet MS"/>
                <a:cs typeface="Trebuchet MS"/>
                <a:sym typeface="Trebuchet MS"/>
              </a:rPr>
              <a:t>But…</a:t>
            </a:r>
            <a:endParaRPr>
              <a:solidFill>
                <a:srgbClr val="434343"/>
              </a:solidFill>
              <a:latin typeface="Trebuchet MS"/>
              <a:ea typeface="Trebuchet MS"/>
              <a:cs typeface="Trebuchet MS"/>
              <a:sym typeface="Trebuchet MS"/>
            </a:endParaRPr>
          </a:p>
          <a:p>
            <a:pPr marL="0" lvl="0" indent="0" algn="l" rtl="0">
              <a:spcBef>
                <a:spcPts val="1200"/>
              </a:spcBef>
              <a:spcAft>
                <a:spcPts val="1200"/>
              </a:spcAft>
              <a:buNone/>
            </a:pPr>
            <a:r>
              <a:rPr lang="en">
                <a:solidFill>
                  <a:srgbClr val="434343"/>
                </a:solidFill>
                <a:latin typeface="Trebuchet MS"/>
                <a:ea typeface="Trebuchet MS"/>
                <a:cs typeface="Trebuchet MS"/>
                <a:sym typeface="Trebuchet MS"/>
              </a:rPr>
              <a:t>There is a knowledge gap</a:t>
            </a:r>
            <a:endParaRPr>
              <a:solidFill>
                <a:srgbClr val="434343"/>
              </a:solidFill>
              <a:latin typeface="Trebuchet MS"/>
              <a:ea typeface="Trebuchet MS"/>
              <a:cs typeface="Trebuchet MS"/>
              <a:sym typeface="Trebuchet MS"/>
            </a:endParaRPr>
          </a:p>
        </p:txBody>
      </p:sp>
      <p:sp>
        <p:nvSpPr>
          <p:cNvPr id="87" name="Google Shape;87;p17"/>
          <p:cNvSpPr txBox="1"/>
          <p:nvPr/>
        </p:nvSpPr>
        <p:spPr>
          <a:xfrm>
            <a:off x="2683375" y="957625"/>
            <a:ext cx="56469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a:solidFill>
                  <a:srgbClr val="434343"/>
                </a:solidFill>
                <a:latin typeface="Trebuchet MS"/>
                <a:ea typeface="Trebuchet MS"/>
                <a:cs typeface="Trebuchet MS"/>
                <a:sym typeface="Trebuchet MS"/>
              </a:rPr>
              <a:t>for guiding the </a:t>
            </a:r>
            <a:r>
              <a:rPr lang="en" sz="1800" b="1">
                <a:solidFill>
                  <a:srgbClr val="434343"/>
                </a:solidFill>
                <a:latin typeface="Trebuchet MS"/>
                <a:ea typeface="Trebuchet MS"/>
                <a:cs typeface="Trebuchet MS"/>
                <a:sym typeface="Trebuchet MS"/>
              </a:rPr>
              <a:t>Visualization </a:t>
            </a:r>
            <a:r>
              <a:rPr lang="en" sz="1800">
                <a:solidFill>
                  <a:srgbClr val="434343"/>
                </a:solidFill>
                <a:latin typeface="Trebuchet MS"/>
                <a:ea typeface="Trebuchet MS"/>
                <a:cs typeface="Trebuchet MS"/>
                <a:sym typeface="Trebuchet MS"/>
              </a:rPr>
              <a:t>of</a:t>
            </a:r>
            <a:r>
              <a:rPr lang="en" sz="1800" b="1">
                <a:solidFill>
                  <a:srgbClr val="434343"/>
                </a:solidFill>
                <a:latin typeface="Trebuchet MS"/>
                <a:ea typeface="Trebuchet MS"/>
                <a:cs typeface="Trebuchet MS"/>
                <a:sym typeface="Trebuchet MS"/>
              </a:rPr>
              <a:t> Public Data</a:t>
            </a:r>
            <a:r>
              <a:rPr lang="en" sz="1800">
                <a:solidFill>
                  <a:srgbClr val="434343"/>
                </a:solidFill>
                <a:latin typeface="Trebuchet MS"/>
                <a:ea typeface="Trebuchet MS"/>
                <a:cs typeface="Trebuchet MS"/>
                <a:sym typeface="Trebuchet MS"/>
              </a:rPr>
              <a:t> </a:t>
            </a:r>
            <a:endParaRPr/>
          </a:p>
        </p:txBody>
      </p:sp>
      <p:pic>
        <p:nvPicPr>
          <p:cNvPr id="88" name="Google Shape;88;p17"/>
          <p:cNvPicPr preferRelativeResize="0"/>
          <p:nvPr/>
        </p:nvPicPr>
        <p:blipFill>
          <a:blip r:embed="rId3">
            <a:alphaModFix/>
          </a:blip>
          <a:stretch>
            <a:fillRect/>
          </a:stretch>
        </p:blipFill>
        <p:spPr>
          <a:xfrm>
            <a:off x="92200" y="1542000"/>
            <a:ext cx="3394496" cy="3296702"/>
          </a:xfrm>
          <a:prstGeom prst="rect">
            <a:avLst/>
          </a:prstGeom>
          <a:noFill/>
          <a:ln>
            <a:noFill/>
          </a:ln>
        </p:spPr>
      </p:pic>
      <p:sp>
        <p:nvSpPr>
          <p:cNvPr id="89" name="Google Shape;89;p17"/>
          <p:cNvSpPr/>
          <p:nvPr/>
        </p:nvSpPr>
        <p:spPr>
          <a:xfrm>
            <a:off x="801050" y="2515975"/>
            <a:ext cx="2555400" cy="486900"/>
          </a:xfrm>
          <a:prstGeom prst="roundRect">
            <a:avLst>
              <a:gd name="adj" fmla="val 6747"/>
            </a:avLst>
          </a:prstGeom>
          <a:noFill/>
          <a:ln w="28575" cap="flat" cmpd="sng">
            <a:solidFill>
              <a:srgbClr val="E0666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0" name="Google Shape;90;p17"/>
          <p:cNvSpPr txBox="1">
            <a:spLocks noGrp="1"/>
          </p:cNvSpPr>
          <p:nvPr>
            <p:ph type="body" idx="1"/>
          </p:nvPr>
        </p:nvSpPr>
        <p:spPr>
          <a:xfrm>
            <a:off x="4012400" y="1542000"/>
            <a:ext cx="3661200" cy="6981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1200"/>
              </a:spcAft>
              <a:buNone/>
            </a:pPr>
            <a:r>
              <a:rPr lang="en">
                <a:solidFill>
                  <a:srgbClr val="434343"/>
                </a:solidFill>
                <a:latin typeface="Trebuchet MS"/>
                <a:ea typeface="Trebuchet MS"/>
                <a:cs typeface="Trebuchet MS"/>
                <a:sym typeface="Trebuchet MS"/>
              </a:rPr>
              <a:t>Information Quality Act ensures the </a:t>
            </a:r>
            <a:r>
              <a:rPr lang="en" b="1">
                <a:solidFill>
                  <a:srgbClr val="434343"/>
                </a:solidFill>
                <a:latin typeface="Trebuchet MS"/>
                <a:ea typeface="Trebuchet MS"/>
                <a:cs typeface="Trebuchet MS"/>
                <a:sym typeface="Trebuchet MS"/>
              </a:rPr>
              <a:t>credibility</a:t>
            </a:r>
            <a:r>
              <a:rPr lang="en">
                <a:solidFill>
                  <a:srgbClr val="434343"/>
                </a:solidFill>
                <a:latin typeface="Trebuchet MS"/>
                <a:ea typeface="Trebuchet MS"/>
                <a:cs typeface="Trebuchet MS"/>
                <a:sym typeface="Trebuchet MS"/>
              </a:rPr>
              <a:t> of public data</a:t>
            </a:r>
            <a:endParaRPr>
              <a:solidFill>
                <a:srgbClr val="434343"/>
              </a:solidFill>
              <a:latin typeface="Trebuchet MS"/>
              <a:ea typeface="Trebuchet MS"/>
              <a:cs typeface="Trebuchet MS"/>
              <a:sym typeface="Trebuchet MS"/>
            </a:endParaRPr>
          </a:p>
        </p:txBody>
      </p:sp>
      <p:sp>
        <p:nvSpPr>
          <p:cNvPr id="91" name="Google Shape;91;p17"/>
          <p:cNvSpPr txBox="1"/>
          <p:nvPr/>
        </p:nvSpPr>
        <p:spPr>
          <a:xfrm>
            <a:off x="4038225" y="2201700"/>
            <a:ext cx="3000000" cy="780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a:solidFill>
                  <a:srgbClr val="434343"/>
                </a:solidFill>
                <a:latin typeface="Trebuchet MS"/>
                <a:ea typeface="Trebuchet MS"/>
                <a:cs typeface="Trebuchet MS"/>
                <a:sym typeface="Trebuchet MS"/>
              </a:rPr>
              <a:t>How should the visualized format look like</a:t>
            </a:r>
            <a:endParaRPr/>
          </a:p>
        </p:txBody>
      </p:sp>
      <p:pic>
        <p:nvPicPr>
          <p:cNvPr id="92" name="Google Shape;92;p17"/>
          <p:cNvPicPr preferRelativeResize="0"/>
          <p:nvPr/>
        </p:nvPicPr>
        <p:blipFill>
          <a:blip r:embed="rId4">
            <a:alphaModFix/>
          </a:blip>
          <a:stretch>
            <a:fillRect/>
          </a:stretch>
        </p:blipFill>
        <p:spPr>
          <a:xfrm>
            <a:off x="5072725" y="2982000"/>
            <a:ext cx="587475" cy="506440"/>
          </a:xfrm>
          <a:prstGeom prst="rect">
            <a:avLst/>
          </a:prstGeom>
          <a:noFill/>
          <a:ln>
            <a:noFill/>
          </a:ln>
        </p:spPr>
      </p:pic>
      <p:pic>
        <p:nvPicPr>
          <p:cNvPr id="93" name="Google Shape;93;p17"/>
          <p:cNvPicPr preferRelativeResize="0"/>
          <p:nvPr/>
        </p:nvPicPr>
        <p:blipFill>
          <a:blip r:embed="rId5">
            <a:alphaModFix/>
          </a:blip>
          <a:stretch>
            <a:fillRect/>
          </a:stretch>
        </p:blipFill>
        <p:spPr>
          <a:xfrm>
            <a:off x="3634450" y="2276213"/>
            <a:ext cx="587475" cy="587475"/>
          </a:xfrm>
          <a:prstGeom prst="rect">
            <a:avLst/>
          </a:prstGeom>
          <a:noFill/>
          <a:ln>
            <a:noFill/>
          </a:ln>
        </p:spPr>
      </p:pic>
      <p:sp>
        <p:nvSpPr>
          <p:cNvPr id="94" name="Google Shape;94;p17"/>
          <p:cNvSpPr txBox="1"/>
          <p:nvPr/>
        </p:nvSpPr>
        <p:spPr>
          <a:xfrm>
            <a:off x="4038225" y="3488450"/>
            <a:ext cx="3000000" cy="1098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a:solidFill>
                  <a:srgbClr val="434343"/>
                </a:solidFill>
                <a:latin typeface="Trebuchet MS"/>
                <a:ea typeface="Trebuchet MS"/>
                <a:cs typeface="Trebuchet MS"/>
                <a:sym typeface="Trebuchet MS"/>
              </a:rPr>
              <a:t>What is the difference between tableau data and its visualization?</a:t>
            </a:r>
            <a:endParaRPr/>
          </a:p>
        </p:txBody>
      </p:sp>
      <p:sp>
        <p:nvSpPr>
          <p:cNvPr id="95" name="Google Shape;95;p17"/>
          <p:cNvSpPr/>
          <p:nvPr/>
        </p:nvSpPr>
        <p:spPr>
          <a:xfrm>
            <a:off x="6108450" y="2201700"/>
            <a:ext cx="2955300" cy="1476600"/>
          </a:xfrm>
          <a:prstGeom prst="roundRect">
            <a:avLst>
              <a:gd name="adj" fmla="val 6458"/>
            </a:avLst>
          </a:prstGeom>
          <a:solidFill>
            <a:srgbClr val="D9EAD3"/>
          </a:solid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700">
                <a:solidFill>
                  <a:schemeClr val="dk1"/>
                </a:solidFill>
                <a:latin typeface="Lato"/>
                <a:ea typeface="Lato"/>
                <a:cs typeface="Lato"/>
                <a:sym typeface="Lato"/>
              </a:rPr>
              <a:t>What is the difference between tableau data and its visualization in terms of privacy perceptions?</a:t>
            </a:r>
            <a:endParaRPr/>
          </a:p>
        </p:txBody>
      </p:sp>
      <p:sp>
        <p:nvSpPr>
          <p:cNvPr id="96" name="Google Shape;96;p17"/>
          <p:cNvSpPr txBox="1"/>
          <p:nvPr/>
        </p:nvSpPr>
        <p:spPr>
          <a:xfrm>
            <a:off x="7122000" y="4681800"/>
            <a:ext cx="20220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1200"/>
              </a:spcAft>
              <a:buNone/>
            </a:pPr>
            <a:r>
              <a:rPr lang="en" sz="1800">
                <a:solidFill>
                  <a:srgbClr val="434343"/>
                </a:solidFill>
                <a:latin typeface="Trebuchet MS"/>
                <a:ea typeface="Trebuchet MS"/>
                <a:cs typeface="Trebuchet MS"/>
                <a:sym typeface="Trebuchet MS"/>
              </a:rPr>
              <a:t>Too address this…</a:t>
            </a:r>
            <a:endParaRPr/>
          </a:p>
        </p:txBody>
      </p:sp>
      <p:pic>
        <p:nvPicPr>
          <p:cNvPr id="97" name="Google Shape;97;p17"/>
          <p:cNvPicPr preferRelativeResize="0"/>
          <p:nvPr/>
        </p:nvPicPr>
        <p:blipFill>
          <a:blip r:embed="rId6">
            <a:alphaModFix/>
          </a:blip>
          <a:stretch>
            <a:fillRect/>
          </a:stretch>
        </p:blipFill>
        <p:spPr>
          <a:xfrm>
            <a:off x="6807951" y="3641701"/>
            <a:ext cx="865650" cy="8656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86">
                                            <p:txEl>
                                              <p:pRg st="0" end="0"/>
                                            </p:txEl>
                                          </p:spTgt>
                                        </p:tgtEl>
                                        <p:attrNameLst>
                                          <p:attrName>style.visibility</p:attrName>
                                        </p:attrNameLst>
                                      </p:cBhvr>
                                      <p:to>
                                        <p:strVal val="visible"/>
                                      </p:to>
                                    </p:set>
                                    <p:animEffect transition="in" filter="fade">
                                      <p:cBhvr>
                                        <p:cTn id="7" dur="1000"/>
                                        <p:tgtEl>
                                          <p:spTgt spid="86">
                                            <p:txEl>
                                              <p:pRg st="0" end="0"/>
                                            </p:txEl>
                                          </p:spTgt>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6">
                                            <p:txEl>
                                              <p:pRg st="1" end="1"/>
                                            </p:txEl>
                                          </p:spTgt>
                                        </p:tgtEl>
                                        <p:attrNameLst>
                                          <p:attrName>style.visibility</p:attrName>
                                        </p:attrNameLst>
                                      </p:cBhvr>
                                      <p:to>
                                        <p:strVal val="visible"/>
                                      </p:to>
                                    </p:set>
                                    <p:animEffect transition="in" filter="fade">
                                      <p:cBhvr>
                                        <p:cTn id="11" dur="1000"/>
                                        <p:tgtEl>
                                          <p:spTgt spid="86">
                                            <p:txEl>
                                              <p:pRg st="1" end="1"/>
                                            </p:txEl>
                                          </p:spTgt>
                                        </p:tgtEl>
                                      </p:cBhvr>
                                    </p:animEffect>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86">
                                            <p:txEl>
                                              <p:pRg st="2" end="2"/>
                                            </p:txEl>
                                          </p:spTgt>
                                        </p:tgtEl>
                                        <p:attrNameLst>
                                          <p:attrName>style.visibility</p:attrName>
                                        </p:attrNameLst>
                                      </p:cBhvr>
                                      <p:to>
                                        <p:strVal val="visible"/>
                                      </p:to>
                                    </p:set>
                                    <p:animEffect transition="in" filter="fade">
                                      <p:cBhvr>
                                        <p:cTn id="15" dur="1000"/>
                                        <p:tgtEl>
                                          <p:spTgt spid="86">
                                            <p:txEl>
                                              <p:pRg st="2" end="2"/>
                                            </p:txEl>
                                          </p:spTgt>
                                        </p:tgtEl>
                                      </p:cBhvr>
                                    </p:animEffect>
                                  </p:childTnLst>
                                </p:cTn>
                              </p:par>
                            </p:childTnLst>
                          </p:cTn>
                        </p:par>
                        <p:par>
                          <p:cTn id="16" fill="hold">
                            <p:stCondLst>
                              <p:cond delay="3000"/>
                            </p:stCondLst>
                            <p:childTnLst>
                              <p:par>
                                <p:cTn id="17" presetID="10" presetClass="entr" presetSubtype="0" fill="hold" nodeType="afterEffect">
                                  <p:stCondLst>
                                    <p:cond delay="0"/>
                                  </p:stCondLst>
                                  <p:childTnLst>
                                    <p:set>
                                      <p:cBhvr>
                                        <p:cTn id="18" dur="1" fill="hold">
                                          <p:stCondLst>
                                            <p:cond delay="0"/>
                                          </p:stCondLst>
                                        </p:cTn>
                                        <p:tgtEl>
                                          <p:spTgt spid="87"/>
                                        </p:tgtEl>
                                        <p:attrNameLst>
                                          <p:attrName>style.visibility</p:attrName>
                                        </p:attrNameLst>
                                      </p:cBhvr>
                                      <p:to>
                                        <p:strVal val="visible"/>
                                      </p:to>
                                    </p:set>
                                    <p:animEffect transition="in" filter="fade">
                                      <p:cBhvr>
                                        <p:cTn id="19" dur="1000"/>
                                        <p:tgtEl>
                                          <p:spTgt spid="87"/>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8"/>
                                        </p:tgtEl>
                                        <p:attrNameLst>
                                          <p:attrName>style.visibility</p:attrName>
                                        </p:attrNameLst>
                                      </p:cBhvr>
                                      <p:to>
                                        <p:strVal val="visible"/>
                                      </p:to>
                                    </p:set>
                                  </p:childTnLst>
                                </p:cTn>
                              </p:par>
                            </p:childTnLst>
                          </p:cTn>
                        </p:par>
                        <p:par>
                          <p:cTn id="24" fill="hold">
                            <p:stCondLst>
                              <p:cond delay="0"/>
                            </p:stCondLst>
                            <p:childTnLst>
                              <p:par>
                                <p:cTn id="25" presetID="10" presetClass="entr" presetSubtype="0" fill="hold" nodeType="afterEffect">
                                  <p:stCondLst>
                                    <p:cond delay="0"/>
                                  </p:stCondLst>
                                  <p:childTnLst>
                                    <p:set>
                                      <p:cBhvr>
                                        <p:cTn id="26" dur="1" fill="hold">
                                          <p:stCondLst>
                                            <p:cond delay="0"/>
                                          </p:stCondLst>
                                        </p:cTn>
                                        <p:tgtEl>
                                          <p:spTgt spid="89"/>
                                        </p:tgtEl>
                                        <p:attrNameLst>
                                          <p:attrName>style.visibility</p:attrName>
                                        </p:attrNameLst>
                                      </p:cBhvr>
                                      <p:to>
                                        <p:strVal val="visible"/>
                                      </p:to>
                                    </p:set>
                                    <p:animEffect transition="in" filter="fade">
                                      <p:cBhvr>
                                        <p:cTn id="27" dur="1000"/>
                                        <p:tgtEl>
                                          <p:spTgt spid="89"/>
                                        </p:tgtEl>
                                      </p:cBhvr>
                                    </p:animEffect>
                                  </p:childTnLst>
                                </p:cTn>
                              </p:par>
                              <p:par>
                                <p:cTn id="28" presetID="1" presetClass="entr" presetSubtype="0" fill="hold" nodeType="withEffect">
                                  <p:stCondLst>
                                    <p:cond delay="0"/>
                                  </p:stCondLst>
                                  <p:childTnLst>
                                    <p:set>
                                      <p:cBhvr>
                                        <p:cTn id="29" dur="1" fill="hold">
                                          <p:stCondLst>
                                            <p:cond delay="0"/>
                                          </p:stCondLst>
                                        </p:cTn>
                                        <p:tgtEl>
                                          <p:spTgt spid="9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91"/>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nodeType="afterEffect">
                                  <p:stCondLst>
                                    <p:cond delay="0"/>
                                  </p:stCondLst>
                                  <p:childTnLst>
                                    <p:set>
                                      <p:cBhvr>
                                        <p:cTn id="36" dur="1" fill="hold">
                                          <p:stCondLst>
                                            <p:cond delay="0"/>
                                          </p:stCondLst>
                                        </p:cTn>
                                        <p:tgtEl>
                                          <p:spTgt spid="9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92"/>
                                        </p:tgtEl>
                                        <p:attrNameLst>
                                          <p:attrName>style.visibility</p:attrName>
                                        </p:attrNameLst>
                                      </p:cBhvr>
                                      <p:to>
                                        <p:strVal val="visible"/>
                                      </p:to>
                                    </p:set>
                                    <p:animEffect transition="in" filter="fade">
                                      <p:cBhvr>
                                        <p:cTn id="41" dur="300"/>
                                        <p:tgtEl>
                                          <p:spTgt spid="92"/>
                                        </p:tgtEl>
                                      </p:cBhvr>
                                    </p:animEffect>
                                  </p:childTnLst>
                                </p:cTn>
                              </p:par>
                              <p:par>
                                <p:cTn id="42" presetID="1" presetClass="entr" presetSubtype="0" fill="hold" nodeType="withEffect">
                                  <p:stCondLst>
                                    <p:cond delay="0"/>
                                  </p:stCondLst>
                                  <p:childTnLst>
                                    <p:set>
                                      <p:cBhvr>
                                        <p:cTn id="43" dur="1" fill="hold">
                                          <p:stCondLst>
                                            <p:cond delay="0"/>
                                          </p:stCondLst>
                                        </p:cTn>
                                        <p:tgtEl>
                                          <p:spTgt spid="9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97"/>
                                        </p:tgtEl>
                                        <p:attrNameLst>
                                          <p:attrName>style.visibility</p:attrName>
                                        </p:attrNameLst>
                                      </p:cBhvr>
                                      <p:to>
                                        <p:strVal val="visible"/>
                                      </p:to>
                                    </p:set>
                                    <p:animEffect transition="in" filter="fade">
                                      <p:cBhvr>
                                        <p:cTn id="48" dur="1000"/>
                                        <p:tgtEl>
                                          <p:spTgt spid="97"/>
                                        </p:tgtEl>
                                      </p:cBhvr>
                                    </p:animEffect>
                                  </p:childTnLst>
                                </p:cTn>
                              </p:par>
                            </p:childTnLst>
                          </p:cTn>
                        </p:par>
                        <p:par>
                          <p:cTn id="49" fill="hold">
                            <p:stCondLst>
                              <p:cond delay="1000"/>
                            </p:stCondLst>
                            <p:childTnLst>
                              <p:par>
                                <p:cTn id="50" presetID="1" presetClass="entr" presetSubtype="0" fill="hold" nodeType="afterEffect">
                                  <p:stCondLst>
                                    <p:cond delay="0"/>
                                  </p:stCondLst>
                                  <p:childTnLst>
                                    <p:set>
                                      <p:cBhvr>
                                        <p:cTn id="51" dur="1" fill="hold">
                                          <p:stCondLst>
                                            <p:cond delay="0"/>
                                          </p:stCondLst>
                                        </p:cTn>
                                        <p:tgtEl>
                                          <p:spTgt spid="9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1"/>
        <p:cNvGrpSpPr/>
        <p:nvPr/>
      </p:nvGrpSpPr>
      <p:grpSpPr>
        <a:xfrm>
          <a:off x="0" y="0"/>
          <a:ext cx="0" cy="0"/>
          <a:chOff x="0" y="0"/>
          <a:chExt cx="0" cy="0"/>
        </a:xfrm>
      </p:grpSpPr>
      <p:sp>
        <p:nvSpPr>
          <p:cNvPr id="102" name="Google Shape;102;p18"/>
          <p:cNvSpPr txBox="1">
            <a:spLocks noGrp="1"/>
          </p:cNvSpPr>
          <p:nvPr>
            <p:ph type="title"/>
          </p:nvPr>
        </p:nvSpPr>
        <p:spPr>
          <a:xfrm>
            <a:off x="311700" y="290825"/>
            <a:ext cx="8520600" cy="934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b="1"/>
              <a:t>Literature Review</a:t>
            </a:r>
            <a:endParaRPr b="1"/>
          </a:p>
          <a:p>
            <a:pPr marL="0" lvl="0" indent="0" algn="l" rtl="0">
              <a:spcBef>
                <a:spcPts val="0"/>
              </a:spcBef>
              <a:spcAft>
                <a:spcPts val="0"/>
              </a:spcAft>
              <a:buNone/>
            </a:pPr>
            <a:endParaRPr b="1"/>
          </a:p>
        </p:txBody>
      </p:sp>
      <p:sp>
        <p:nvSpPr>
          <p:cNvPr id="103" name="Google Shape;103;p18"/>
          <p:cNvSpPr/>
          <p:nvPr/>
        </p:nvSpPr>
        <p:spPr>
          <a:xfrm>
            <a:off x="749700" y="1146700"/>
            <a:ext cx="7644600" cy="34485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457200" lvl="0" indent="-336550" algn="l" rtl="0">
              <a:spcBef>
                <a:spcPts val="0"/>
              </a:spcBef>
              <a:spcAft>
                <a:spcPts val="0"/>
              </a:spcAft>
              <a:buClr>
                <a:schemeClr val="dk1"/>
              </a:buClr>
              <a:buSzPts val="1700"/>
              <a:buFont typeface="Lato"/>
              <a:buChar char="-"/>
            </a:pPr>
            <a:r>
              <a:rPr lang="en" sz="1700">
                <a:solidFill>
                  <a:schemeClr val="dk1"/>
                </a:solidFill>
                <a:latin typeface="Lato"/>
                <a:ea typeface="Lato"/>
                <a:cs typeface="Lato"/>
                <a:sym typeface="Lato"/>
              </a:rPr>
              <a:t>Reviewed of </a:t>
            </a:r>
            <a:r>
              <a:rPr lang="en" sz="1700" b="1">
                <a:solidFill>
                  <a:schemeClr val="dk1"/>
                </a:solidFill>
                <a:latin typeface="Lato"/>
                <a:ea typeface="Lato"/>
                <a:cs typeface="Lato"/>
                <a:sym typeface="Lato"/>
              </a:rPr>
              <a:t>18</a:t>
            </a:r>
            <a:r>
              <a:rPr lang="en" sz="1700">
                <a:solidFill>
                  <a:schemeClr val="dk1"/>
                </a:solidFill>
                <a:latin typeface="Lato"/>
                <a:ea typeface="Lato"/>
                <a:cs typeface="Lato"/>
                <a:sym typeface="Lato"/>
              </a:rPr>
              <a:t> papers from top venue</a:t>
            </a:r>
            <a:endParaRPr sz="1700">
              <a:solidFill>
                <a:schemeClr val="dk1"/>
              </a:solidFill>
              <a:latin typeface="Lato"/>
              <a:ea typeface="Lato"/>
              <a:cs typeface="Lato"/>
              <a:sym typeface="Lato"/>
            </a:endParaRPr>
          </a:p>
          <a:p>
            <a:pPr marL="0" lvl="0" indent="0" algn="l" rtl="0">
              <a:spcBef>
                <a:spcPts val="0"/>
              </a:spcBef>
              <a:spcAft>
                <a:spcPts val="0"/>
              </a:spcAft>
              <a:buClr>
                <a:schemeClr val="dk1"/>
              </a:buClr>
              <a:buSzPts val="1100"/>
              <a:buFont typeface="Arial"/>
              <a:buNone/>
            </a:pPr>
            <a:endParaRPr sz="1700">
              <a:solidFill>
                <a:schemeClr val="dk1"/>
              </a:solidFill>
              <a:latin typeface="Lato"/>
              <a:ea typeface="Lato"/>
              <a:cs typeface="Lato"/>
              <a:sym typeface="Lato"/>
            </a:endParaRPr>
          </a:p>
          <a:p>
            <a:pPr marL="457200" lvl="0" indent="-336550" algn="l" rtl="0">
              <a:spcBef>
                <a:spcPts val="0"/>
              </a:spcBef>
              <a:spcAft>
                <a:spcPts val="0"/>
              </a:spcAft>
              <a:buClr>
                <a:schemeClr val="dk1"/>
              </a:buClr>
              <a:buSzPts val="1700"/>
              <a:buFont typeface="Lato"/>
              <a:buChar char="-"/>
            </a:pPr>
            <a:r>
              <a:rPr lang="en" sz="1700">
                <a:solidFill>
                  <a:schemeClr val="dk1"/>
                </a:solidFill>
                <a:latin typeface="Lato"/>
                <a:ea typeface="Lato"/>
                <a:cs typeface="Lato"/>
                <a:sym typeface="Lato"/>
              </a:rPr>
              <a:t>Used </a:t>
            </a:r>
            <a:r>
              <a:rPr lang="en" sz="1700" b="1">
                <a:solidFill>
                  <a:schemeClr val="dk1"/>
                </a:solidFill>
                <a:latin typeface="Lato"/>
                <a:ea typeface="Lato"/>
                <a:cs typeface="Lato"/>
                <a:sym typeface="Lato"/>
              </a:rPr>
              <a:t>Keywords</a:t>
            </a:r>
            <a:r>
              <a:rPr lang="en" sz="1700">
                <a:solidFill>
                  <a:schemeClr val="dk1"/>
                </a:solidFill>
                <a:latin typeface="Lato"/>
                <a:ea typeface="Lato"/>
                <a:cs typeface="Lato"/>
                <a:sym typeface="Lato"/>
              </a:rPr>
              <a:t>: ‘visualization and privacy’, ‘accessibility to public data’, ‘open data’, ‘visualization perception’</a:t>
            </a:r>
            <a:endParaRPr sz="1700">
              <a:solidFill>
                <a:schemeClr val="dk1"/>
              </a:solidFill>
              <a:latin typeface="Lato"/>
              <a:ea typeface="Lato"/>
              <a:cs typeface="Lato"/>
              <a:sym typeface="Lato"/>
            </a:endParaRPr>
          </a:p>
          <a:p>
            <a:pPr marL="457200" lvl="0" indent="0" algn="l" rtl="0">
              <a:spcBef>
                <a:spcPts val="0"/>
              </a:spcBef>
              <a:spcAft>
                <a:spcPts val="0"/>
              </a:spcAft>
              <a:buClr>
                <a:schemeClr val="dk1"/>
              </a:buClr>
              <a:buSzPts val="1100"/>
              <a:buFont typeface="Arial"/>
              <a:buNone/>
            </a:pPr>
            <a:endParaRPr sz="1700">
              <a:solidFill>
                <a:schemeClr val="dk1"/>
              </a:solidFill>
              <a:latin typeface="Lato"/>
              <a:ea typeface="Lato"/>
              <a:cs typeface="Lato"/>
              <a:sym typeface="Lato"/>
            </a:endParaRPr>
          </a:p>
          <a:p>
            <a:pPr marL="457200" lvl="0" indent="-336550" algn="l" rtl="0">
              <a:spcBef>
                <a:spcPts val="0"/>
              </a:spcBef>
              <a:spcAft>
                <a:spcPts val="0"/>
              </a:spcAft>
              <a:buClr>
                <a:schemeClr val="dk1"/>
              </a:buClr>
              <a:buSzPts val="1700"/>
              <a:buFont typeface="Lato"/>
              <a:buChar char="-"/>
            </a:pPr>
            <a:r>
              <a:rPr lang="en" sz="1700">
                <a:solidFill>
                  <a:schemeClr val="dk1"/>
                </a:solidFill>
                <a:latin typeface="Lato"/>
                <a:ea typeface="Lato"/>
                <a:cs typeface="Lato"/>
                <a:sym typeface="Lato"/>
              </a:rPr>
              <a:t>Most of the literature highlights how visualization increases the </a:t>
            </a:r>
            <a:r>
              <a:rPr lang="en" sz="1700" b="1">
                <a:solidFill>
                  <a:schemeClr val="dk1"/>
                </a:solidFill>
                <a:latin typeface="Lato"/>
                <a:ea typeface="Lato"/>
                <a:cs typeface="Lato"/>
                <a:sym typeface="Lato"/>
              </a:rPr>
              <a:t>accessibility</a:t>
            </a:r>
            <a:r>
              <a:rPr lang="en" sz="1700">
                <a:solidFill>
                  <a:schemeClr val="dk1"/>
                </a:solidFill>
                <a:latin typeface="Lato"/>
                <a:ea typeface="Lato"/>
                <a:cs typeface="Lato"/>
                <a:sym typeface="Lato"/>
              </a:rPr>
              <a:t> and knowledge </a:t>
            </a:r>
            <a:r>
              <a:rPr lang="en" sz="1700" b="1">
                <a:solidFill>
                  <a:schemeClr val="dk1"/>
                </a:solidFill>
                <a:latin typeface="Lato"/>
                <a:ea typeface="Lato"/>
                <a:cs typeface="Lato"/>
                <a:sym typeface="Lato"/>
              </a:rPr>
              <a:t>comprehensibility  </a:t>
            </a:r>
            <a:endParaRPr sz="1700" b="1">
              <a:solidFill>
                <a:schemeClr val="dk1"/>
              </a:solidFill>
              <a:latin typeface="Lato"/>
              <a:ea typeface="Lato"/>
              <a:cs typeface="Lato"/>
              <a:sym typeface="Lato"/>
            </a:endParaRPr>
          </a:p>
          <a:p>
            <a:pPr marL="457200" lvl="0" indent="0" algn="l" rtl="0">
              <a:spcBef>
                <a:spcPts val="0"/>
              </a:spcBef>
              <a:spcAft>
                <a:spcPts val="0"/>
              </a:spcAft>
              <a:buClr>
                <a:schemeClr val="dk1"/>
              </a:buClr>
              <a:buSzPts val="1100"/>
              <a:buFont typeface="Arial"/>
              <a:buNone/>
            </a:pPr>
            <a:endParaRPr sz="1700">
              <a:solidFill>
                <a:schemeClr val="dk1"/>
              </a:solidFill>
              <a:latin typeface="Lato"/>
              <a:ea typeface="Lato"/>
              <a:cs typeface="Lato"/>
              <a:sym typeface="Lato"/>
            </a:endParaRPr>
          </a:p>
          <a:p>
            <a:pPr marL="457200" lvl="0" indent="-336550" algn="l" rtl="0">
              <a:spcBef>
                <a:spcPts val="0"/>
              </a:spcBef>
              <a:spcAft>
                <a:spcPts val="0"/>
              </a:spcAft>
              <a:buClr>
                <a:schemeClr val="dk1"/>
              </a:buClr>
              <a:buSzPts val="1700"/>
              <a:buFont typeface="Lato"/>
              <a:buChar char="-"/>
            </a:pPr>
            <a:r>
              <a:rPr lang="en" sz="1700" b="1">
                <a:solidFill>
                  <a:schemeClr val="dk1"/>
                </a:solidFill>
                <a:latin typeface="Lato"/>
                <a:ea typeface="Lato"/>
                <a:cs typeface="Lato"/>
                <a:sym typeface="Lato"/>
              </a:rPr>
              <a:t>Significant gap </a:t>
            </a:r>
            <a:r>
              <a:rPr lang="en" sz="1700">
                <a:solidFill>
                  <a:schemeClr val="dk1"/>
                </a:solidFill>
                <a:latin typeface="Lato"/>
                <a:ea typeface="Lato"/>
                <a:cs typeface="Lato"/>
                <a:sym typeface="Lato"/>
              </a:rPr>
              <a:t>of research around how visualization </a:t>
            </a:r>
            <a:r>
              <a:rPr lang="en" sz="1700" b="1">
                <a:solidFill>
                  <a:schemeClr val="dk1"/>
                </a:solidFill>
                <a:latin typeface="Lato"/>
                <a:ea typeface="Lato"/>
                <a:cs typeface="Lato"/>
                <a:sym typeface="Lato"/>
              </a:rPr>
              <a:t>effects</a:t>
            </a:r>
            <a:r>
              <a:rPr lang="en" sz="1700">
                <a:solidFill>
                  <a:schemeClr val="dk1"/>
                </a:solidFill>
                <a:latin typeface="Lato"/>
                <a:ea typeface="Lato"/>
                <a:cs typeface="Lato"/>
                <a:sym typeface="Lato"/>
              </a:rPr>
              <a:t> the perception about </a:t>
            </a:r>
            <a:r>
              <a:rPr lang="en" sz="1700" b="1">
                <a:solidFill>
                  <a:schemeClr val="dk1"/>
                </a:solidFill>
                <a:latin typeface="Lato"/>
                <a:ea typeface="Lato"/>
                <a:cs typeface="Lato"/>
                <a:sym typeface="Lato"/>
              </a:rPr>
              <a:t>privacy</a:t>
            </a:r>
            <a:endParaRPr sz="1800" b="1">
              <a:solidFill>
                <a:srgbClr val="434343"/>
              </a:solidFill>
              <a:latin typeface="Trebuchet MS"/>
              <a:ea typeface="Trebuchet MS"/>
              <a:cs typeface="Trebuchet MS"/>
              <a:sym typeface="Trebuchet MS"/>
            </a:endParaRPr>
          </a:p>
          <a:p>
            <a:pPr marL="0" lvl="0" indent="0" algn="ctr"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107"/>
        <p:cNvGrpSpPr/>
        <p:nvPr/>
      </p:nvGrpSpPr>
      <p:grpSpPr>
        <a:xfrm>
          <a:off x="0" y="0"/>
          <a:ext cx="0" cy="0"/>
          <a:chOff x="0" y="0"/>
          <a:chExt cx="0" cy="0"/>
        </a:xfrm>
      </p:grpSpPr>
      <p:sp>
        <p:nvSpPr>
          <p:cNvPr id="108" name="Google Shape;108;p19"/>
          <p:cNvSpPr/>
          <p:nvPr/>
        </p:nvSpPr>
        <p:spPr>
          <a:xfrm>
            <a:off x="110650" y="1631625"/>
            <a:ext cx="2896200" cy="3174600"/>
          </a:xfrm>
          <a:prstGeom prst="roundRect">
            <a:avLst>
              <a:gd name="adj" fmla="val 16667"/>
            </a:avLst>
          </a:prstGeom>
          <a:solidFill>
            <a:srgbClr val="D9EAD3"/>
          </a:solid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15000"/>
              </a:lnSpc>
              <a:spcBef>
                <a:spcPts val="0"/>
              </a:spcBef>
              <a:spcAft>
                <a:spcPts val="1200"/>
              </a:spcAft>
              <a:buNone/>
            </a:pPr>
            <a:r>
              <a:rPr lang="en" sz="2100">
                <a:solidFill>
                  <a:schemeClr val="dk1"/>
                </a:solidFill>
                <a:latin typeface="Lato"/>
                <a:ea typeface="Lato"/>
                <a:cs typeface="Lato"/>
                <a:sym typeface="Lato"/>
              </a:rPr>
              <a:t>Does visualization </a:t>
            </a:r>
            <a:r>
              <a:rPr lang="en" sz="2100" b="1">
                <a:solidFill>
                  <a:schemeClr val="dk1"/>
                </a:solidFill>
                <a:latin typeface="Lato"/>
                <a:ea typeface="Lato"/>
                <a:cs typeface="Lato"/>
                <a:sym typeface="Lato"/>
              </a:rPr>
              <a:t>alter the perception </a:t>
            </a:r>
            <a:r>
              <a:rPr lang="en" sz="2100">
                <a:solidFill>
                  <a:schemeClr val="dk1"/>
                </a:solidFill>
                <a:latin typeface="Lato"/>
                <a:ea typeface="Lato"/>
                <a:cs typeface="Lato"/>
                <a:sym typeface="Lato"/>
              </a:rPr>
              <a:t>of open data as public or private?</a:t>
            </a:r>
            <a:endParaRPr sz="2100">
              <a:solidFill>
                <a:schemeClr val="dk1"/>
              </a:solidFill>
              <a:latin typeface="Lato"/>
              <a:ea typeface="Lato"/>
              <a:cs typeface="Lato"/>
              <a:sym typeface="Lato"/>
            </a:endParaRPr>
          </a:p>
        </p:txBody>
      </p:sp>
      <p:sp>
        <p:nvSpPr>
          <p:cNvPr id="109" name="Google Shape;109;p19"/>
          <p:cNvSpPr/>
          <p:nvPr/>
        </p:nvSpPr>
        <p:spPr>
          <a:xfrm>
            <a:off x="3226825" y="1631625"/>
            <a:ext cx="2795100" cy="3174600"/>
          </a:xfrm>
          <a:prstGeom prst="roundRect">
            <a:avLst>
              <a:gd name="adj" fmla="val 16667"/>
            </a:avLst>
          </a:prstGeom>
          <a:solidFill>
            <a:srgbClr val="D9EAD3"/>
          </a:solidFill>
          <a:ln w="9525"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200"/>
              </a:spcAft>
              <a:buNone/>
            </a:pPr>
            <a:r>
              <a:rPr lang="en" sz="2100">
                <a:solidFill>
                  <a:schemeClr val="dk1"/>
                </a:solidFill>
                <a:latin typeface="Lato"/>
                <a:ea typeface="Lato"/>
                <a:cs typeface="Lato"/>
                <a:sym typeface="Lato"/>
              </a:rPr>
              <a:t>What specific forms of data visualizations make individuals feel </a:t>
            </a:r>
            <a:r>
              <a:rPr lang="en" sz="2100" b="1">
                <a:solidFill>
                  <a:schemeClr val="dk1"/>
                </a:solidFill>
                <a:latin typeface="Lato"/>
                <a:ea typeface="Lato"/>
                <a:cs typeface="Lato"/>
                <a:sym typeface="Lato"/>
              </a:rPr>
              <a:t>uncomfortable</a:t>
            </a:r>
            <a:r>
              <a:rPr lang="en" sz="2100">
                <a:solidFill>
                  <a:schemeClr val="dk1"/>
                </a:solidFill>
                <a:latin typeface="Lato"/>
                <a:ea typeface="Lato"/>
                <a:cs typeface="Lato"/>
                <a:sym typeface="Lato"/>
              </a:rPr>
              <a:t>?</a:t>
            </a:r>
            <a:endParaRPr>
              <a:solidFill>
                <a:schemeClr val="dk1"/>
              </a:solidFill>
              <a:latin typeface="Lato"/>
              <a:ea typeface="Lato"/>
              <a:cs typeface="Lato"/>
              <a:sym typeface="Lato"/>
            </a:endParaRPr>
          </a:p>
        </p:txBody>
      </p:sp>
      <p:sp>
        <p:nvSpPr>
          <p:cNvPr id="110" name="Google Shape;110;p19"/>
          <p:cNvSpPr/>
          <p:nvPr/>
        </p:nvSpPr>
        <p:spPr>
          <a:xfrm>
            <a:off x="6241900" y="1631625"/>
            <a:ext cx="2795100" cy="3174600"/>
          </a:xfrm>
          <a:prstGeom prst="roundRect">
            <a:avLst>
              <a:gd name="adj" fmla="val 16667"/>
            </a:avLst>
          </a:prstGeom>
          <a:solidFill>
            <a:srgbClr val="D9EAD3"/>
          </a:solidFill>
          <a:ln w="9525" cap="flat" cmpd="sng">
            <a:solidFill>
              <a:srgbClr val="B6D7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1200"/>
              </a:spcAft>
              <a:buNone/>
            </a:pPr>
            <a:r>
              <a:rPr lang="en" sz="2100">
                <a:solidFill>
                  <a:schemeClr val="dk1"/>
                </a:solidFill>
                <a:latin typeface="Lato"/>
                <a:ea typeface="Lato"/>
                <a:cs typeface="Lato"/>
                <a:sym typeface="Lato"/>
              </a:rPr>
              <a:t>How does including </a:t>
            </a:r>
            <a:r>
              <a:rPr lang="en" sz="2100" b="1">
                <a:solidFill>
                  <a:schemeClr val="dk1"/>
                </a:solidFill>
                <a:latin typeface="Lato"/>
                <a:ea typeface="Lato"/>
                <a:cs typeface="Lato"/>
                <a:sym typeface="Lato"/>
              </a:rPr>
              <a:t>private information</a:t>
            </a:r>
            <a:r>
              <a:rPr lang="en" sz="2100">
                <a:solidFill>
                  <a:schemeClr val="dk1"/>
                </a:solidFill>
                <a:latin typeface="Lato"/>
                <a:ea typeface="Lato"/>
                <a:cs typeface="Lato"/>
                <a:sym typeface="Lato"/>
              </a:rPr>
              <a:t> in visualizations of open data impact people’s perception?</a:t>
            </a:r>
            <a:endParaRPr sz="1800">
              <a:solidFill>
                <a:schemeClr val="dk1"/>
              </a:solidFill>
              <a:latin typeface="Lato"/>
              <a:ea typeface="Lato"/>
              <a:cs typeface="Lato"/>
              <a:sym typeface="Lato"/>
            </a:endParaRPr>
          </a:p>
        </p:txBody>
      </p:sp>
      <p:sp>
        <p:nvSpPr>
          <p:cNvPr id="111" name="Google Shape;111;p19"/>
          <p:cNvSpPr/>
          <p:nvPr/>
        </p:nvSpPr>
        <p:spPr>
          <a:xfrm>
            <a:off x="867375" y="445025"/>
            <a:ext cx="1342800" cy="1005600"/>
          </a:xfrm>
          <a:prstGeom prst="ellipse">
            <a:avLst/>
          </a:prstGeom>
          <a:solidFill>
            <a:srgbClr val="EA9999"/>
          </a:solid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lt1"/>
                </a:solidFill>
                <a:latin typeface="Lato"/>
                <a:ea typeface="Lato"/>
                <a:cs typeface="Lato"/>
                <a:sym typeface="Lato"/>
              </a:rPr>
              <a:t>RQ1</a:t>
            </a:r>
            <a:endParaRPr sz="2700" b="1">
              <a:solidFill>
                <a:schemeClr val="lt1"/>
              </a:solidFill>
              <a:latin typeface="Lato"/>
              <a:ea typeface="Lato"/>
              <a:cs typeface="Lato"/>
              <a:sym typeface="Lato"/>
            </a:endParaRPr>
          </a:p>
        </p:txBody>
      </p:sp>
      <p:sp>
        <p:nvSpPr>
          <p:cNvPr id="112" name="Google Shape;112;p19"/>
          <p:cNvSpPr/>
          <p:nvPr/>
        </p:nvSpPr>
        <p:spPr>
          <a:xfrm>
            <a:off x="4011450" y="445025"/>
            <a:ext cx="1286400" cy="1005600"/>
          </a:xfrm>
          <a:prstGeom prst="ellipse">
            <a:avLst/>
          </a:prstGeom>
          <a:solidFill>
            <a:srgbClr val="EA9999"/>
          </a:solid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lt1"/>
                </a:solidFill>
                <a:latin typeface="Lato"/>
                <a:ea typeface="Lato"/>
                <a:cs typeface="Lato"/>
                <a:sym typeface="Lato"/>
              </a:rPr>
              <a:t>RQ2</a:t>
            </a:r>
            <a:endParaRPr sz="2700" b="1">
              <a:solidFill>
                <a:schemeClr val="lt1"/>
              </a:solidFill>
              <a:latin typeface="Lato"/>
              <a:ea typeface="Lato"/>
              <a:cs typeface="Lato"/>
              <a:sym typeface="Lato"/>
            </a:endParaRPr>
          </a:p>
        </p:txBody>
      </p:sp>
      <p:sp>
        <p:nvSpPr>
          <p:cNvPr id="113" name="Google Shape;113;p19"/>
          <p:cNvSpPr/>
          <p:nvPr/>
        </p:nvSpPr>
        <p:spPr>
          <a:xfrm>
            <a:off x="7078900" y="445025"/>
            <a:ext cx="1342800" cy="1005600"/>
          </a:xfrm>
          <a:prstGeom prst="ellipse">
            <a:avLst/>
          </a:prstGeom>
          <a:solidFill>
            <a:srgbClr val="EA9999"/>
          </a:solid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700" b="1">
                <a:solidFill>
                  <a:schemeClr val="lt1"/>
                </a:solidFill>
                <a:latin typeface="Lato"/>
                <a:ea typeface="Lato"/>
                <a:cs typeface="Lato"/>
                <a:sym typeface="Lato"/>
              </a:rPr>
              <a:t>RQ3</a:t>
            </a:r>
            <a:endParaRPr sz="2700" b="1">
              <a:solidFill>
                <a:schemeClr val="lt1"/>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17"/>
        <p:cNvGrpSpPr/>
        <p:nvPr/>
      </p:nvGrpSpPr>
      <p:grpSpPr>
        <a:xfrm>
          <a:off x="0" y="0"/>
          <a:ext cx="0" cy="0"/>
          <a:chOff x="0" y="0"/>
          <a:chExt cx="0" cy="0"/>
        </a:xfrm>
      </p:grpSpPr>
      <p:sp>
        <p:nvSpPr>
          <p:cNvPr id="118" name="Google Shape;118;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sz="2500" b="1">
                <a:solidFill>
                  <a:srgbClr val="000000"/>
                </a:solidFill>
              </a:rPr>
              <a:t>Interview Design</a:t>
            </a:r>
            <a:endParaRPr sz="2500"/>
          </a:p>
        </p:txBody>
      </p:sp>
      <p:sp>
        <p:nvSpPr>
          <p:cNvPr id="119" name="Google Shape;119;p20"/>
          <p:cNvSpPr/>
          <p:nvPr/>
        </p:nvSpPr>
        <p:spPr>
          <a:xfrm>
            <a:off x="390550" y="2916600"/>
            <a:ext cx="1792500" cy="1705200"/>
          </a:xfrm>
          <a:prstGeom prst="ellipse">
            <a:avLst/>
          </a:prstGeom>
          <a:solidFill>
            <a:srgbClr val="B6D7A8"/>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1200"/>
              </a:spcAft>
              <a:buNone/>
            </a:pPr>
            <a:r>
              <a:rPr lang="en" sz="1700" b="1">
                <a:solidFill>
                  <a:schemeClr val="dk1"/>
                </a:solidFill>
                <a:latin typeface="Lato"/>
                <a:ea typeface="Lato"/>
                <a:cs typeface="Lato"/>
                <a:sym typeface="Lato"/>
              </a:rPr>
              <a:t>Open data knowledge</a:t>
            </a:r>
            <a:endParaRPr sz="1700" b="1">
              <a:solidFill>
                <a:schemeClr val="dk1"/>
              </a:solidFill>
              <a:latin typeface="Lato"/>
              <a:ea typeface="Lato"/>
              <a:cs typeface="Lato"/>
              <a:sym typeface="Lato"/>
            </a:endParaRPr>
          </a:p>
        </p:txBody>
      </p:sp>
      <p:sp>
        <p:nvSpPr>
          <p:cNvPr id="120" name="Google Shape;120;p20"/>
          <p:cNvSpPr/>
          <p:nvPr/>
        </p:nvSpPr>
        <p:spPr>
          <a:xfrm>
            <a:off x="2526638" y="2873250"/>
            <a:ext cx="1929000" cy="1791900"/>
          </a:xfrm>
          <a:prstGeom prst="ellipse">
            <a:avLst/>
          </a:prstGeom>
          <a:solidFill>
            <a:srgbClr val="B6D7A8"/>
          </a:solid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1200"/>
              </a:spcAft>
              <a:buNone/>
            </a:pPr>
            <a:r>
              <a:rPr lang="en" sz="1600" b="1">
                <a:solidFill>
                  <a:schemeClr val="dk1"/>
                </a:solidFill>
                <a:latin typeface="Lato"/>
                <a:ea typeface="Lato"/>
                <a:cs typeface="Lato"/>
                <a:sym typeface="Lato"/>
              </a:rPr>
              <a:t>Perception of open data in raw vs visualized format</a:t>
            </a:r>
            <a:endParaRPr sz="900" b="1">
              <a:solidFill>
                <a:schemeClr val="dk1"/>
              </a:solidFill>
              <a:latin typeface="Lato"/>
              <a:ea typeface="Lato"/>
              <a:cs typeface="Lato"/>
              <a:sym typeface="Lato"/>
            </a:endParaRPr>
          </a:p>
        </p:txBody>
      </p:sp>
      <p:sp>
        <p:nvSpPr>
          <p:cNvPr id="121" name="Google Shape;121;p20"/>
          <p:cNvSpPr/>
          <p:nvPr/>
        </p:nvSpPr>
        <p:spPr>
          <a:xfrm>
            <a:off x="325900" y="2659000"/>
            <a:ext cx="8438100" cy="2276700"/>
          </a:xfrm>
          <a:prstGeom prst="roundRect">
            <a:avLst>
              <a:gd name="adj" fmla="val 16667"/>
            </a:avLst>
          </a:prstGeom>
          <a:solidFill>
            <a:srgbClr val="D9EAD3"/>
          </a:solidFill>
          <a:ln w="9525"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22" name="Google Shape;122;p20"/>
          <p:cNvSpPr txBox="1"/>
          <p:nvPr/>
        </p:nvSpPr>
        <p:spPr>
          <a:xfrm>
            <a:off x="390550" y="1155000"/>
            <a:ext cx="7852200" cy="1503900"/>
          </a:xfrm>
          <a:prstGeom prst="rect">
            <a:avLst/>
          </a:prstGeom>
          <a:noFill/>
          <a:ln>
            <a:noFill/>
          </a:ln>
        </p:spPr>
        <p:txBody>
          <a:bodyPr spcFirstLastPara="1" wrap="square" lIns="91425" tIns="91425" rIns="91425" bIns="91425" anchor="t" anchorCtr="0">
            <a:noAutofit/>
          </a:bodyPr>
          <a:lstStyle/>
          <a:p>
            <a:pPr marL="457200" lvl="0" indent="-336550" algn="l" rtl="0">
              <a:lnSpc>
                <a:spcPct val="115000"/>
              </a:lnSpc>
              <a:spcBef>
                <a:spcPts val="0"/>
              </a:spcBef>
              <a:spcAft>
                <a:spcPts val="0"/>
              </a:spcAft>
              <a:buClr>
                <a:schemeClr val="dk1"/>
              </a:buClr>
              <a:buSzPts val="1700"/>
              <a:buFont typeface="Trebuchet MS"/>
              <a:buChar char="-"/>
            </a:pPr>
            <a:r>
              <a:rPr lang="en" sz="1700">
                <a:solidFill>
                  <a:schemeClr val="dk1"/>
                </a:solidFill>
                <a:latin typeface="Lato"/>
                <a:ea typeface="Lato"/>
                <a:cs typeface="Lato"/>
                <a:sym typeface="Lato"/>
              </a:rPr>
              <a:t>Semi-structured interview with </a:t>
            </a:r>
            <a:r>
              <a:rPr lang="en" sz="1700" b="1">
                <a:solidFill>
                  <a:schemeClr val="dk1"/>
                </a:solidFill>
                <a:latin typeface="Lato"/>
                <a:ea typeface="Lato"/>
                <a:cs typeface="Lato"/>
                <a:sym typeface="Lato"/>
              </a:rPr>
              <a:t>7</a:t>
            </a:r>
            <a:r>
              <a:rPr lang="en" sz="1700">
                <a:solidFill>
                  <a:schemeClr val="dk1"/>
                </a:solidFill>
                <a:latin typeface="Lato"/>
                <a:ea typeface="Lato"/>
                <a:cs typeface="Lato"/>
                <a:sym typeface="Lato"/>
              </a:rPr>
              <a:t> participants</a:t>
            </a:r>
            <a:endParaRPr sz="1700">
              <a:solidFill>
                <a:schemeClr val="dk1"/>
              </a:solidFill>
              <a:latin typeface="Lato"/>
              <a:ea typeface="Lato"/>
              <a:cs typeface="Lato"/>
              <a:sym typeface="Lato"/>
            </a:endParaRPr>
          </a:p>
          <a:p>
            <a:pPr marL="457200" lvl="0" indent="-336550" algn="l" rtl="0">
              <a:lnSpc>
                <a:spcPct val="115000"/>
              </a:lnSpc>
              <a:spcBef>
                <a:spcPts val="0"/>
              </a:spcBef>
              <a:spcAft>
                <a:spcPts val="0"/>
              </a:spcAft>
              <a:buClr>
                <a:schemeClr val="dk1"/>
              </a:buClr>
              <a:buSzPts val="1700"/>
              <a:buFont typeface="Lato"/>
              <a:buChar char="-"/>
            </a:pPr>
            <a:r>
              <a:rPr lang="en" sz="1700">
                <a:solidFill>
                  <a:schemeClr val="dk1"/>
                </a:solidFill>
                <a:latin typeface="Lato"/>
                <a:ea typeface="Lato"/>
                <a:cs typeface="Lato"/>
                <a:sym typeface="Lato"/>
              </a:rPr>
              <a:t>Presented datasets in both </a:t>
            </a:r>
            <a:r>
              <a:rPr lang="en" sz="1700" b="1">
                <a:solidFill>
                  <a:schemeClr val="dk1"/>
                </a:solidFill>
                <a:latin typeface="Lato"/>
                <a:ea typeface="Lato"/>
                <a:cs typeface="Lato"/>
                <a:sym typeface="Lato"/>
              </a:rPr>
              <a:t>raw data</a:t>
            </a:r>
            <a:r>
              <a:rPr lang="en" sz="1700">
                <a:solidFill>
                  <a:schemeClr val="dk1"/>
                </a:solidFill>
                <a:latin typeface="Lato"/>
                <a:ea typeface="Lato"/>
                <a:cs typeface="Lato"/>
                <a:sym typeface="Lato"/>
              </a:rPr>
              <a:t> and </a:t>
            </a:r>
            <a:r>
              <a:rPr lang="en" sz="1700" b="1">
                <a:solidFill>
                  <a:schemeClr val="dk1"/>
                </a:solidFill>
                <a:latin typeface="Lato"/>
                <a:ea typeface="Lato"/>
                <a:cs typeface="Lato"/>
                <a:sym typeface="Lato"/>
              </a:rPr>
              <a:t>visualization</a:t>
            </a:r>
            <a:r>
              <a:rPr lang="en" sz="1700">
                <a:solidFill>
                  <a:schemeClr val="dk1"/>
                </a:solidFill>
                <a:latin typeface="Lato"/>
                <a:ea typeface="Lato"/>
                <a:cs typeface="Lato"/>
                <a:sym typeface="Lato"/>
              </a:rPr>
              <a:t> formats</a:t>
            </a:r>
            <a:endParaRPr sz="1700">
              <a:solidFill>
                <a:schemeClr val="dk1"/>
              </a:solidFill>
              <a:latin typeface="Lato"/>
              <a:ea typeface="Lato"/>
              <a:cs typeface="Lato"/>
              <a:sym typeface="Lato"/>
            </a:endParaRPr>
          </a:p>
          <a:p>
            <a:pPr marL="457200" lvl="0" indent="-336550" algn="l" rtl="0">
              <a:lnSpc>
                <a:spcPct val="115000"/>
              </a:lnSpc>
              <a:spcBef>
                <a:spcPts val="0"/>
              </a:spcBef>
              <a:spcAft>
                <a:spcPts val="0"/>
              </a:spcAft>
              <a:buClr>
                <a:schemeClr val="dk1"/>
              </a:buClr>
              <a:buSzPts val="1700"/>
              <a:buFont typeface="Lato"/>
              <a:buChar char="-"/>
            </a:pPr>
            <a:r>
              <a:rPr lang="en" sz="1700">
                <a:solidFill>
                  <a:schemeClr val="dk1"/>
                </a:solidFill>
                <a:latin typeface="Lato"/>
                <a:ea typeface="Lato"/>
                <a:cs typeface="Lato"/>
                <a:sym typeface="Lato"/>
              </a:rPr>
              <a:t>Opinions on: how different forms of data can affect their </a:t>
            </a:r>
            <a:r>
              <a:rPr lang="en" sz="1700" b="1">
                <a:solidFill>
                  <a:schemeClr val="dk1"/>
                </a:solidFill>
                <a:latin typeface="Lato"/>
                <a:ea typeface="Lato"/>
                <a:cs typeface="Lato"/>
                <a:sym typeface="Lato"/>
              </a:rPr>
              <a:t>perception</a:t>
            </a:r>
            <a:r>
              <a:rPr lang="en" sz="1800" b="1">
                <a:solidFill>
                  <a:schemeClr val="dk1"/>
                </a:solidFill>
                <a:latin typeface="Lato"/>
                <a:ea typeface="Lato"/>
                <a:cs typeface="Lato"/>
                <a:sym typeface="Lato"/>
              </a:rPr>
              <a:t>, </a:t>
            </a:r>
            <a:r>
              <a:rPr lang="en" sz="1700">
                <a:solidFill>
                  <a:schemeClr val="dk1"/>
                </a:solidFill>
                <a:latin typeface="Lato"/>
                <a:ea typeface="Lato"/>
                <a:cs typeface="Lato"/>
                <a:sym typeface="Lato"/>
              </a:rPr>
              <a:t>whether the data </a:t>
            </a:r>
            <a:r>
              <a:rPr lang="en" sz="1700" b="1">
                <a:solidFill>
                  <a:schemeClr val="dk1"/>
                </a:solidFill>
                <a:latin typeface="Lato"/>
                <a:ea typeface="Lato"/>
                <a:cs typeface="Lato"/>
                <a:sym typeface="Lato"/>
              </a:rPr>
              <a:t>should stay public</a:t>
            </a:r>
            <a:endParaRPr sz="1800" b="1">
              <a:solidFill>
                <a:schemeClr val="dk1"/>
              </a:solidFill>
              <a:latin typeface="Lato"/>
              <a:ea typeface="Lato"/>
              <a:cs typeface="Lato"/>
              <a:sym typeface="Lato"/>
            </a:endParaRPr>
          </a:p>
        </p:txBody>
      </p:sp>
      <p:sp>
        <p:nvSpPr>
          <p:cNvPr id="123" name="Google Shape;123;p20"/>
          <p:cNvSpPr/>
          <p:nvPr/>
        </p:nvSpPr>
        <p:spPr>
          <a:xfrm>
            <a:off x="6818925" y="2916600"/>
            <a:ext cx="1792500" cy="1705200"/>
          </a:xfrm>
          <a:prstGeom prst="ellipse">
            <a:avLst/>
          </a:prstGeom>
          <a:solidFill>
            <a:srgbClr val="B6D7A8"/>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1200"/>
              </a:spcAft>
              <a:buNone/>
            </a:pPr>
            <a:r>
              <a:rPr lang="en" sz="1700" b="1">
                <a:solidFill>
                  <a:schemeClr val="dk1"/>
                </a:solidFill>
                <a:latin typeface="Lato"/>
                <a:ea typeface="Lato"/>
                <a:cs typeface="Lato"/>
                <a:sym typeface="Lato"/>
              </a:rPr>
              <a:t>Open Data Initiative</a:t>
            </a:r>
            <a:endParaRPr sz="1700" b="1">
              <a:solidFill>
                <a:schemeClr val="dk1"/>
              </a:solidFill>
              <a:latin typeface="Lato"/>
              <a:ea typeface="Lato"/>
              <a:cs typeface="Lato"/>
              <a:sym typeface="Lato"/>
            </a:endParaRPr>
          </a:p>
        </p:txBody>
      </p:sp>
      <p:sp>
        <p:nvSpPr>
          <p:cNvPr id="124" name="Google Shape;124;p20"/>
          <p:cNvSpPr/>
          <p:nvPr/>
        </p:nvSpPr>
        <p:spPr>
          <a:xfrm>
            <a:off x="4741025" y="2944750"/>
            <a:ext cx="1792500" cy="1705200"/>
          </a:xfrm>
          <a:prstGeom prst="ellipse">
            <a:avLst/>
          </a:prstGeom>
          <a:solidFill>
            <a:srgbClr val="B6D7A8"/>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1200"/>
              </a:spcAft>
              <a:buNone/>
            </a:pPr>
            <a:r>
              <a:rPr lang="en" sz="1700" b="1">
                <a:solidFill>
                  <a:schemeClr val="dk1"/>
                </a:solidFill>
                <a:latin typeface="Lato"/>
                <a:ea typeface="Lato"/>
                <a:cs typeface="Lato"/>
                <a:sym typeface="Lato"/>
              </a:rPr>
              <a:t>When data is personal</a:t>
            </a:r>
            <a:endParaRPr sz="1700" b="1">
              <a:solidFill>
                <a:schemeClr val="dk1"/>
              </a:solidFill>
              <a:latin typeface="Lato"/>
              <a:ea typeface="Lato"/>
              <a:cs typeface="Lato"/>
              <a:sym typeface="Lato"/>
            </a:endParaRPr>
          </a:p>
        </p:txBody>
      </p:sp>
      <p:sp>
        <p:nvSpPr>
          <p:cNvPr id="125" name="Google Shape;125;p20"/>
          <p:cNvSpPr/>
          <p:nvPr/>
        </p:nvSpPr>
        <p:spPr>
          <a:xfrm>
            <a:off x="503800" y="2944750"/>
            <a:ext cx="1792500" cy="1705200"/>
          </a:xfrm>
          <a:prstGeom prst="ellipse">
            <a:avLst/>
          </a:prstGeom>
          <a:solidFill>
            <a:srgbClr val="B6D7A8"/>
          </a:solidFill>
          <a:ln w="9525" cap="flat" cmpd="sng">
            <a:solidFill>
              <a:srgbClr val="6AA84F"/>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15000"/>
              </a:lnSpc>
              <a:spcBef>
                <a:spcPts val="0"/>
              </a:spcBef>
              <a:spcAft>
                <a:spcPts val="1200"/>
              </a:spcAft>
              <a:buNone/>
            </a:pPr>
            <a:r>
              <a:rPr lang="en" sz="1700" b="1">
                <a:solidFill>
                  <a:schemeClr val="dk1"/>
                </a:solidFill>
                <a:latin typeface="Lato"/>
                <a:ea typeface="Lato"/>
                <a:cs typeface="Lato"/>
                <a:sym typeface="Lato"/>
              </a:rPr>
              <a:t>Open data knowledge &amp; Experience</a:t>
            </a:r>
            <a:endParaRPr sz="1700" b="1">
              <a:solidFill>
                <a:schemeClr val="dk1"/>
              </a:solidFill>
              <a:latin typeface="Lato"/>
              <a:ea typeface="Lato"/>
              <a:cs typeface="Lato"/>
              <a:sym typeface="Lato"/>
            </a:endParaRPr>
          </a:p>
        </p:txBody>
      </p:sp>
      <p:sp>
        <p:nvSpPr>
          <p:cNvPr id="126" name="Google Shape;126;p20"/>
          <p:cNvSpPr/>
          <p:nvPr/>
        </p:nvSpPr>
        <p:spPr>
          <a:xfrm>
            <a:off x="2471675" y="2944750"/>
            <a:ext cx="2100300" cy="1791900"/>
          </a:xfrm>
          <a:prstGeom prst="ellipse">
            <a:avLst/>
          </a:prstGeom>
          <a:solidFill>
            <a:srgbClr val="B6D7A8"/>
          </a:solid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1200"/>
              </a:spcAft>
              <a:buNone/>
            </a:pPr>
            <a:r>
              <a:rPr lang="en" sz="1700" b="1">
                <a:solidFill>
                  <a:schemeClr val="dk1"/>
                </a:solidFill>
                <a:latin typeface="Lato"/>
                <a:ea typeface="Lato"/>
                <a:cs typeface="Lato"/>
                <a:sym typeface="Lato"/>
              </a:rPr>
              <a:t>Perception of open data in raw vs visualized format</a:t>
            </a:r>
            <a:endParaRPr sz="1000" b="1">
              <a:solidFill>
                <a:schemeClr val="dk1"/>
              </a:solidFill>
              <a:latin typeface="Lato"/>
              <a:ea typeface="Lato"/>
              <a:cs typeface="Lato"/>
              <a:sym typeface="Lat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30"/>
        <p:cNvGrpSpPr/>
        <p:nvPr/>
      </p:nvGrpSpPr>
      <p:grpSpPr>
        <a:xfrm>
          <a:off x="0" y="0"/>
          <a:ext cx="0" cy="0"/>
          <a:chOff x="0" y="0"/>
          <a:chExt cx="0" cy="0"/>
        </a:xfrm>
      </p:grpSpPr>
      <p:sp>
        <p:nvSpPr>
          <p:cNvPr id="131" name="Google Shape;131;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b="1"/>
              <a:t>Datasets</a:t>
            </a:r>
            <a:endParaRPr b="1"/>
          </a:p>
        </p:txBody>
      </p:sp>
      <p:sp>
        <p:nvSpPr>
          <p:cNvPr id="132" name="Google Shape;132;p21"/>
          <p:cNvSpPr/>
          <p:nvPr/>
        </p:nvSpPr>
        <p:spPr>
          <a:xfrm>
            <a:off x="257600" y="2093950"/>
            <a:ext cx="2602800" cy="2118900"/>
          </a:xfrm>
          <a:prstGeom prst="roundRect">
            <a:avLst>
              <a:gd name="adj" fmla="val 16667"/>
            </a:avLst>
          </a:prstGeom>
          <a:solidFill>
            <a:srgbClr val="D9EAD3"/>
          </a:solidFill>
          <a:ln w="9525"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pic>
        <p:nvPicPr>
          <p:cNvPr id="133" name="Google Shape;133;p21"/>
          <p:cNvPicPr preferRelativeResize="0"/>
          <p:nvPr/>
        </p:nvPicPr>
        <p:blipFill>
          <a:blip r:embed="rId3">
            <a:alphaModFix/>
          </a:blip>
          <a:stretch>
            <a:fillRect/>
          </a:stretch>
        </p:blipFill>
        <p:spPr>
          <a:xfrm>
            <a:off x="378175" y="2297700"/>
            <a:ext cx="2280826" cy="1594200"/>
          </a:xfrm>
          <a:prstGeom prst="rect">
            <a:avLst/>
          </a:prstGeom>
          <a:noFill/>
          <a:ln>
            <a:noFill/>
          </a:ln>
        </p:spPr>
      </p:pic>
      <p:sp>
        <p:nvSpPr>
          <p:cNvPr id="134" name="Google Shape;134;p21"/>
          <p:cNvSpPr/>
          <p:nvPr/>
        </p:nvSpPr>
        <p:spPr>
          <a:xfrm>
            <a:off x="3220800" y="2139175"/>
            <a:ext cx="2602800" cy="2118900"/>
          </a:xfrm>
          <a:prstGeom prst="roundRect">
            <a:avLst>
              <a:gd name="adj" fmla="val 16667"/>
            </a:avLst>
          </a:prstGeom>
          <a:solidFill>
            <a:srgbClr val="D9EAD3"/>
          </a:solidFill>
          <a:ln w="9525"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5" name="Google Shape;135;p21"/>
          <p:cNvSpPr/>
          <p:nvPr/>
        </p:nvSpPr>
        <p:spPr>
          <a:xfrm>
            <a:off x="6229500" y="2139175"/>
            <a:ext cx="2602800" cy="2118900"/>
          </a:xfrm>
          <a:prstGeom prst="roundRect">
            <a:avLst>
              <a:gd name="adj" fmla="val 16667"/>
            </a:avLst>
          </a:prstGeom>
          <a:solidFill>
            <a:srgbClr val="D9EAD3"/>
          </a:solidFill>
          <a:ln w="9525"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36" name="Google Shape;136;p21"/>
          <p:cNvSpPr/>
          <p:nvPr/>
        </p:nvSpPr>
        <p:spPr>
          <a:xfrm>
            <a:off x="441650" y="1118300"/>
            <a:ext cx="2234700" cy="723900"/>
          </a:xfrm>
          <a:prstGeom prst="roundRect">
            <a:avLst>
              <a:gd name="adj" fmla="val 16667"/>
            </a:avLst>
          </a:prstGeom>
          <a:solidFill>
            <a:srgbClr val="EA9999"/>
          </a:solid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rPr>
              <a:t>Real Estate Owner Information</a:t>
            </a:r>
            <a:endParaRPr sz="1600" b="1">
              <a:solidFill>
                <a:schemeClr val="lt1"/>
              </a:solidFill>
            </a:endParaRPr>
          </a:p>
        </p:txBody>
      </p:sp>
      <p:sp>
        <p:nvSpPr>
          <p:cNvPr id="137" name="Google Shape;137;p21"/>
          <p:cNvSpPr/>
          <p:nvPr/>
        </p:nvSpPr>
        <p:spPr>
          <a:xfrm>
            <a:off x="3326175" y="1118300"/>
            <a:ext cx="2234700" cy="677100"/>
          </a:xfrm>
          <a:prstGeom prst="roundRect">
            <a:avLst>
              <a:gd name="adj" fmla="val 16667"/>
            </a:avLst>
          </a:prstGeom>
          <a:solidFill>
            <a:srgbClr val="EA9999"/>
          </a:solid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rPr>
              <a:t>SLC Crime Report</a:t>
            </a:r>
            <a:endParaRPr sz="1600" b="1">
              <a:solidFill>
                <a:schemeClr val="lt1"/>
              </a:solidFill>
            </a:endParaRPr>
          </a:p>
        </p:txBody>
      </p:sp>
      <p:pic>
        <p:nvPicPr>
          <p:cNvPr id="138" name="Google Shape;138;p21"/>
          <p:cNvPicPr preferRelativeResize="0"/>
          <p:nvPr/>
        </p:nvPicPr>
        <p:blipFill rotWithShape="1">
          <a:blip r:embed="rId4">
            <a:alphaModFix/>
          </a:blip>
          <a:srcRect l="-16664" r="-37205" b="-7215"/>
          <a:stretch/>
        </p:blipFill>
        <p:spPr>
          <a:xfrm>
            <a:off x="3326163" y="2344913"/>
            <a:ext cx="2786174" cy="1707425"/>
          </a:xfrm>
          <a:prstGeom prst="rect">
            <a:avLst/>
          </a:prstGeom>
          <a:noFill/>
          <a:ln>
            <a:noFill/>
          </a:ln>
        </p:spPr>
      </p:pic>
      <p:sp>
        <p:nvSpPr>
          <p:cNvPr id="139" name="Google Shape;139;p21"/>
          <p:cNvSpPr/>
          <p:nvPr/>
        </p:nvSpPr>
        <p:spPr>
          <a:xfrm>
            <a:off x="6173900" y="1071375"/>
            <a:ext cx="2485200" cy="757200"/>
          </a:xfrm>
          <a:prstGeom prst="roundRect">
            <a:avLst>
              <a:gd name="adj" fmla="val 16667"/>
            </a:avLst>
          </a:prstGeom>
          <a:solidFill>
            <a:srgbClr val="EA9999"/>
          </a:solidFill>
          <a:ln w="9525" cap="flat" cmpd="sng">
            <a:solidFill>
              <a:srgbClr val="EA999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600" b="1">
                <a:solidFill>
                  <a:schemeClr val="lt1"/>
                </a:solidFill>
              </a:rPr>
              <a:t>Birth Report of Women between 15 to 50 with marital status</a:t>
            </a:r>
            <a:endParaRPr sz="1600" b="1">
              <a:solidFill>
                <a:schemeClr val="lt1"/>
              </a:solidFill>
            </a:endParaRPr>
          </a:p>
        </p:txBody>
      </p:sp>
      <p:pic>
        <p:nvPicPr>
          <p:cNvPr id="140" name="Google Shape;140;p21"/>
          <p:cNvPicPr preferRelativeResize="0"/>
          <p:nvPr/>
        </p:nvPicPr>
        <p:blipFill>
          <a:blip r:embed="rId5">
            <a:alphaModFix/>
          </a:blip>
          <a:stretch>
            <a:fillRect/>
          </a:stretch>
        </p:blipFill>
        <p:spPr>
          <a:xfrm>
            <a:off x="6346888" y="2377088"/>
            <a:ext cx="2368025" cy="1548649"/>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952</Words>
  <Application>Microsoft Macintosh PowerPoint</Application>
  <PresentationFormat>On-screen Show (16:9)</PresentationFormat>
  <Paragraphs>130</Paragraphs>
  <Slides>14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Comic Sans MS</vt:lpstr>
      <vt:lpstr>Lato</vt:lpstr>
      <vt:lpstr>Trebuchet MS</vt:lpstr>
      <vt:lpstr>Simple Light</vt:lpstr>
      <vt:lpstr>Visualizing Open Data: Public Perceptions on Privacy</vt:lpstr>
      <vt:lpstr>Open Data (Public Data) &amp; Privacy </vt:lpstr>
      <vt:lpstr>Visualization: A Tool for Enhancing Comprehension and Facilitating Ease of Access to Information</vt:lpstr>
      <vt:lpstr>When Visualization Becomes a “Threat” for Privacy</vt:lpstr>
      <vt:lpstr>PowerPoint Presentation</vt:lpstr>
      <vt:lpstr>Literature Review </vt:lpstr>
      <vt:lpstr>PowerPoint Presentation</vt:lpstr>
      <vt:lpstr>Interview Design</vt:lpstr>
      <vt:lpstr>Datasets</vt:lpstr>
      <vt:lpstr>Interview Findings</vt:lpstr>
      <vt:lpstr>Survey Design</vt:lpstr>
      <vt:lpstr>Survey Findings</vt:lpstr>
      <vt:lpstr>Challenges</vt:lpstr>
      <vt:lpstr>Conclusion and 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MANILA DEVARAJA</cp:lastModifiedBy>
  <cp:revision>1</cp:revision>
  <dcterms:modified xsi:type="dcterms:W3CDTF">2025-09-11T19:54:36Z</dcterms:modified>
</cp:coreProperties>
</file>